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18"/>
  </p:notesMasterIdLst>
  <p:sldIdLst>
    <p:sldId id="256" r:id="rId2"/>
    <p:sldId id="259" r:id="rId3"/>
    <p:sldId id="264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2" r:id="rId13"/>
    <p:sldId id="273" r:id="rId14"/>
    <p:sldId id="269" r:id="rId15"/>
    <p:sldId id="271" r:id="rId16"/>
    <p:sldId id="25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22" autoAdjust="0"/>
  </p:normalViewPr>
  <p:slideViewPr>
    <p:cSldViewPr snapToObjects="1">
      <p:cViewPr varScale="1">
        <p:scale>
          <a:sx n="67" d="100"/>
          <a:sy n="67" d="100"/>
        </p:scale>
        <p:origin x="141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4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 smtClean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 smtClean="0"/>
              <a:t>Click to edit Alcím</a:t>
            </a:r>
          </a:p>
          <a:p>
            <a:pPr lvl="0"/>
            <a:endParaRPr lang="hu-H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2019.03.04.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6336704" cy="1440160"/>
          </a:xfrm>
        </p:spPr>
        <p:txBody>
          <a:bodyPr/>
          <a:lstStyle/>
          <a:p>
            <a:r>
              <a:rPr lang="hu-HU" dirty="0" smtClean="0"/>
              <a:t>2018. Évi Fejlesztések</a:t>
            </a:r>
            <a:br>
              <a:rPr lang="hu-HU" dirty="0" smtClean="0"/>
            </a:br>
            <a:r>
              <a:rPr lang="hu-HU" dirty="0" smtClean="0"/>
              <a:t>Röszke községben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863725"/>
            <a:ext cx="5111750" cy="3833812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3517" y="1863725"/>
            <a:ext cx="3008313" cy="46910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/>
              <a:t>TOP-3.2.1-15-CS1-2016-00025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Napelemes rendszer telepítése</a:t>
            </a:r>
            <a:endParaRPr lang="hu-HU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/>
              <a:t>66 db napelem (260W</a:t>
            </a:r>
            <a:r>
              <a:rPr lang="hu-HU" sz="19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17,5 kW </a:t>
            </a:r>
            <a:r>
              <a:rPr lang="hu-HU" sz="1900" dirty="0" err="1" smtClean="0"/>
              <a:t>Fronius</a:t>
            </a:r>
            <a:r>
              <a:rPr lang="hu-HU" sz="1900" dirty="0" smtClean="0"/>
              <a:t> SYMO </a:t>
            </a:r>
            <a:r>
              <a:rPr lang="hu-HU" sz="1900" dirty="0" err="1" smtClean="0"/>
              <a:t>inverter</a:t>
            </a:r>
            <a:endParaRPr lang="hu-HU" sz="19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Min. 75-80% villamos-energia megtakarítás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Támogatás: 10</a:t>
            </a:r>
            <a:r>
              <a:rPr lang="hu-HU" sz="1900" dirty="0"/>
              <a:t> 485 439 </a:t>
            </a:r>
            <a:r>
              <a:rPr lang="hu-HU" sz="1900" dirty="0" smtClean="0"/>
              <a:t>Ft</a:t>
            </a:r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5924211" cy="864096"/>
          </a:xfrm>
        </p:spPr>
        <p:txBody>
          <a:bodyPr/>
          <a:lstStyle/>
          <a:p>
            <a:r>
              <a:rPr lang="hu-HU" dirty="0" smtClean="0"/>
              <a:t>Orbán Dénes Általános Iskola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759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0395" y="2052517"/>
            <a:ext cx="3091485" cy="245660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TOP-1.4.1-15-CS1-2016-00034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Fűtéskorszerűsítés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akadálymentesítés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864096"/>
          </a:xfrm>
        </p:spPr>
        <p:txBody>
          <a:bodyPr/>
          <a:lstStyle/>
          <a:p>
            <a:r>
              <a:rPr lang="hu-HU" dirty="0" smtClean="0"/>
              <a:t>Óvoda felújítása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447989" y="494915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Támogatás: </a:t>
            </a:r>
            <a:r>
              <a:rPr lang="hu-HU" dirty="0" smtClean="0"/>
              <a:t>15 000 002Ft</a:t>
            </a:r>
            <a:endParaRPr lang="hu-HU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2076715"/>
            <a:ext cx="5111750" cy="3407833"/>
          </a:xfrm>
        </p:spPr>
      </p:pic>
    </p:spTree>
    <p:extLst>
      <p:ext uri="{BB962C8B-B14F-4D97-AF65-F5344CB8AC3E}">
        <p14:creationId xmlns:p14="http://schemas.microsoft.com/office/powerpoint/2010/main" val="335332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57" y="1863725"/>
            <a:ext cx="4871342" cy="3653507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3517" y="1863725"/>
            <a:ext cx="3411940" cy="46910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TOP-3.2.1-15-CS1-2016-00022</a:t>
            </a:r>
            <a:endParaRPr lang="hu-HU" sz="19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Napelemes rendszer telepítése (3 kW)</a:t>
            </a:r>
            <a:endParaRPr lang="hu-HU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Homlokzat szigetelése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Fűtéskorszerűsítés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47,98 GJ energia felhasználás csökkenés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Támogatás: </a:t>
            </a:r>
            <a:r>
              <a:rPr lang="hu-HU" sz="2000" dirty="0"/>
              <a:t>11 625 095</a:t>
            </a:r>
            <a:r>
              <a:rPr lang="hu-HU" sz="1900" dirty="0" smtClean="0"/>
              <a:t> 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Saját forrás: </a:t>
            </a:r>
            <a:r>
              <a:rPr lang="hu-HU" sz="2000" b="1" dirty="0"/>
              <a:t>861 </a:t>
            </a:r>
            <a:r>
              <a:rPr lang="hu-HU" sz="2000" b="1" dirty="0" smtClean="0"/>
              <a:t>512 Ft</a:t>
            </a:r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864096"/>
          </a:xfrm>
        </p:spPr>
        <p:txBody>
          <a:bodyPr/>
          <a:lstStyle/>
          <a:p>
            <a:r>
              <a:rPr lang="hu-HU" dirty="0" smtClean="0"/>
              <a:t>I. sz. Háziorvosi Rendelő felújítása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9289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57" y="1863725"/>
            <a:ext cx="4871342" cy="3653506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3517" y="1863725"/>
            <a:ext cx="3411940" cy="46910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TOP-3.2.1-15-CS1-2016-00023</a:t>
            </a:r>
            <a:endParaRPr lang="hu-HU" sz="19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Napelemes rendszer telepítése (3 kW)</a:t>
            </a:r>
            <a:endParaRPr lang="hu-HU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Homlokzat szigetelése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Fűtéskorszerűsítés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45,69 GJ energia felhasználás csökkenés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Támogatás: </a:t>
            </a:r>
            <a:r>
              <a:rPr lang="hu-HU" sz="2000" dirty="0"/>
              <a:t>10 487 </a:t>
            </a:r>
            <a:r>
              <a:rPr lang="hu-HU" sz="2000" dirty="0" smtClean="0"/>
              <a:t>694</a:t>
            </a:r>
            <a:r>
              <a:rPr lang="hu-HU" sz="1900" dirty="0" smtClean="0"/>
              <a:t>Ft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Saját forrás: </a:t>
            </a:r>
            <a:r>
              <a:rPr lang="hu-HU" sz="2000" b="1" dirty="0" err="1" smtClean="0"/>
              <a:t>magastető</a:t>
            </a:r>
            <a:r>
              <a:rPr lang="hu-HU" sz="2000" b="1" dirty="0" smtClean="0"/>
              <a:t> építése</a:t>
            </a:r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864096"/>
          </a:xfrm>
        </p:spPr>
        <p:txBody>
          <a:bodyPr/>
          <a:lstStyle/>
          <a:p>
            <a:r>
              <a:rPr lang="hu-HU" dirty="0" smtClean="0"/>
              <a:t>II. sz. Háziorvosi Rendelő felújítása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7687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3517" y="1863725"/>
            <a:ext cx="3411940" cy="46910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err="1" smtClean="0"/>
              <a:t>Magastető</a:t>
            </a:r>
            <a:r>
              <a:rPr lang="hu-HU" sz="1900" b="1" dirty="0" smtClean="0"/>
              <a:t> építése</a:t>
            </a:r>
            <a:endParaRPr lang="hu-HU" sz="19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Saját forrás: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1900" dirty="0" smtClean="0"/>
          </a:p>
          <a:p>
            <a:r>
              <a:rPr lang="hu-HU" sz="1900" dirty="0" smtClean="0"/>
              <a:t>24</a:t>
            </a:r>
            <a:r>
              <a:rPr lang="hu-HU" sz="1900" dirty="0"/>
              <a:t> 876 </a:t>
            </a:r>
            <a:r>
              <a:rPr lang="hu-HU" sz="1900" dirty="0" smtClean="0"/>
              <a:t>158 Ft + Áfa</a:t>
            </a:r>
          </a:p>
          <a:p>
            <a:r>
              <a:rPr lang="hu-HU" sz="1900" dirty="0"/>
              <a:t>Bruttó: 31 592 </a:t>
            </a:r>
            <a:r>
              <a:rPr lang="hu-HU" sz="1900" dirty="0" smtClean="0"/>
              <a:t>721 Ft</a:t>
            </a:r>
          </a:p>
          <a:p>
            <a:endParaRPr lang="hu-HU" sz="1900" dirty="0"/>
          </a:p>
          <a:p>
            <a:r>
              <a:rPr lang="hu-HU" sz="1900" dirty="0" smtClean="0"/>
              <a:t>Építési engedély</a:t>
            </a:r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864096"/>
          </a:xfrm>
        </p:spPr>
        <p:txBody>
          <a:bodyPr/>
          <a:lstStyle/>
          <a:p>
            <a:r>
              <a:rPr lang="hu-HU" dirty="0" smtClean="0"/>
              <a:t>II. sz. Háziorvosi Rendelő felújítása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5362" y="1954721"/>
            <a:ext cx="4871126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66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86962" y="2737623"/>
            <a:ext cx="3976302" cy="2236669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0395" y="2052516"/>
            <a:ext cx="3266710" cy="307744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TOP-3.2.1-15-CS1-2016-00021</a:t>
            </a:r>
            <a:endParaRPr lang="hu-HU" sz="19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Fűtéskorszerűsítése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Napelemes rendszer telepítése (12,5 kW)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129,9 GJ energia felhasználás csökkenés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1900" dirty="0" smtClean="0"/>
          </a:p>
          <a:p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864096"/>
          </a:xfrm>
        </p:spPr>
        <p:txBody>
          <a:bodyPr/>
          <a:lstStyle/>
          <a:p>
            <a:r>
              <a:rPr lang="hu-HU" dirty="0" smtClean="0"/>
              <a:t>Tornacsarnok felújítása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447989" y="494915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Támogatás: 23 776 115 </a:t>
            </a:r>
            <a:r>
              <a:rPr lang="hu-HU" dirty="0" smtClean="0"/>
              <a:t>Ft</a:t>
            </a:r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9986" y="2441812"/>
            <a:ext cx="3967151" cy="283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5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00395" y="2052517"/>
            <a:ext cx="3091485" cy="245660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TOP-2.1.3-15-CS1-2016-00004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b="1" dirty="0" smtClean="0"/>
              <a:t>Érintett útszakaszok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Felszabadulás u.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Dózsa György u.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Szegfű u.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Petőfi u.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172153"/>
            <a:ext cx="6860315" cy="864096"/>
          </a:xfrm>
        </p:spPr>
        <p:txBody>
          <a:bodyPr/>
          <a:lstStyle/>
          <a:p>
            <a:r>
              <a:rPr lang="hu-HU" dirty="0" smtClean="0"/>
              <a:t>Felszabadulás u. csapadékvíz-elvezető rendszer felújítása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447989" y="494915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Támogatás: </a:t>
            </a:r>
            <a:r>
              <a:rPr lang="hu-HU" b="1" dirty="0"/>
              <a:t>107 018 </a:t>
            </a:r>
            <a:r>
              <a:rPr lang="hu-HU" b="1" dirty="0" smtClean="0"/>
              <a:t>455 Ft</a:t>
            </a:r>
            <a:endParaRPr lang="hu-HU" b="1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52518"/>
            <a:ext cx="5050904" cy="3600400"/>
          </a:xfrm>
        </p:spPr>
      </p:pic>
    </p:spTree>
    <p:extLst>
      <p:ext uri="{BB962C8B-B14F-4D97-AF65-F5344CB8AC3E}">
        <p14:creationId xmlns:p14="http://schemas.microsoft.com/office/powerpoint/2010/main" val="176661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39110" y="2258271"/>
            <a:ext cx="3560465" cy="2670349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/>
              <a:t>Röszke </a:t>
            </a:r>
            <a:r>
              <a:rPr lang="hu-HU" sz="1900" dirty="0" smtClean="0"/>
              <a:t>bekötő </a:t>
            </a:r>
            <a:r>
              <a:rPr lang="hu-HU" sz="1900" dirty="0"/>
              <a:t>út - Forró Fogadó </a:t>
            </a:r>
            <a:endParaRPr lang="hu-HU" sz="19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/>
              <a:t>T</a:t>
            </a:r>
            <a:r>
              <a:rPr lang="hu-HU" sz="1900" dirty="0" smtClean="0"/>
              <a:t>anyai </a:t>
            </a:r>
            <a:r>
              <a:rPr lang="hu-HU" sz="1900" dirty="0"/>
              <a:t>buszforduló </a:t>
            </a:r>
            <a:endParaRPr lang="hu-HU" sz="19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Röszke </a:t>
            </a:r>
            <a:r>
              <a:rPr lang="hu-HU" sz="1900" dirty="0"/>
              <a:t>2 </a:t>
            </a:r>
            <a:r>
              <a:rPr lang="hu-HU" sz="1900" dirty="0" smtClean="0"/>
              <a:t>Határátkelő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Röszke </a:t>
            </a:r>
            <a:r>
              <a:rPr lang="hu-HU" sz="1900" dirty="0"/>
              <a:t>Kancsal Óvoda </a:t>
            </a:r>
            <a:endParaRPr lang="hu-HU" sz="19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Útkereszteződések</a:t>
            </a:r>
            <a:endParaRPr lang="hu-HU" sz="19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err="1" smtClean="0"/>
              <a:t>Dugonyi</a:t>
            </a:r>
            <a:r>
              <a:rPr lang="hu-HU" sz="1900" dirty="0" smtClean="0"/>
              <a:t> út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1900" dirty="0" smtClean="0"/>
              <a:t>Kancsal tó</a:t>
            </a:r>
          </a:p>
          <a:p>
            <a:r>
              <a:rPr lang="hu-HU" sz="1900" dirty="0" smtClean="0"/>
              <a:t>Támogatás: </a:t>
            </a:r>
            <a:r>
              <a:rPr lang="hu-HU" sz="2000" dirty="0"/>
              <a:t>4 829 </a:t>
            </a:r>
            <a:r>
              <a:rPr lang="hu-HU" sz="2000" dirty="0" smtClean="0"/>
              <a:t>860 Ft</a:t>
            </a:r>
          </a:p>
          <a:p>
            <a:r>
              <a:rPr lang="hu-HU" sz="2000" dirty="0" smtClean="0"/>
              <a:t>Saját forrás: </a:t>
            </a:r>
            <a:r>
              <a:rPr lang="hu-HU" sz="2000" dirty="0"/>
              <a:t>536 </a:t>
            </a:r>
            <a:r>
              <a:rPr lang="hu-HU" sz="2000" dirty="0" smtClean="0"/>
              <a:t>652 Ft</a:t>
            </a:r>
          </a:p>
          <a:p>
            <a:endParaRPr lang="hu-HU" sz="2000" dirty="0"/>
          </a:p>
          <a:p>
            <a:r>
              <a:rPr lang="hu-HU" sz="2000" dirty="0" smtClean="0"/>
              <a:t>Tanyaprogram: a </a:t>
            </a:r>
            <a:r>
              <a:rPr lang="hu-HU" sz="2000" dirty="0"/>
              <a:t>tanyák, valamint a tanyás térség </a:t>
            </a:r>
            <a:r>
              <a:rPr lang="hu-HU" sz="2000" dirty="0" smtClean="0"/>
              <a:t>megőrzését </a:t>
            </a:r>
            <a:r>
              <a:rPr lang="hu-HU" sz="2000" dirty="0"/>
              <a:t>és fejlesztését </a:t>
            </a:r>
            <a:r>
              <a:rPr lang="hu-HU" sz="2000" dirty="0" smtClean="0"/>
              <a:t>célzó fejlesztés</a:t>
            </a:r>
            <a:endParaRPr lang="hu-HU" sz="19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4988107" cy="864096"/>
          </a:xfrm>
        </p:spPr>
        <p:txBody>
          <a:bodyPr/>
          <a:lstStyle/>
          <a:p>
            <a:r>
              <a:rPr lang="hu-HU" dirty="0" smtClean="0"/>
              <a:t>Napelemes közvilágítás</a:t>
            </a:r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82710" y="2278997"/>
            <a:ext cx="3524828" cy="264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53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899592" y="1435100"/>
            <a:ext cx="3888432" cy="46910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hu-HU" sz="2000" dirty="0" smtClean="0"/>
              <a:t>Polgármesteri Hivatal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Szent Antal tér </a:t>
            </a:r>
            <a:r>
              <a:rPr lang="hu-HU" sz="2000" dirty="0" smtClean="0"/>
              <a:t>villanyoszlop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Védelmi Központ </a:t>
            </a:r>
            <a:r>
              <a:rPr lang="hu-HU" sz="2000" dirty="0" smtClean="0"/>
              <a:t>épületén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Hunyadi utcai </a:t>
            </a:r>
            <a:r>
              <a:rPr lang="hu-HU" sz="2000" dirty="0" smtClean="0"/>
              <a:t>játszótér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 smtClean="0"/>
              <a:t>Sportpálya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Felszabadulás utca </a:t>
            </a:r>
            <a:r>
              <a:rPr lang="hu-HU" sz="2000" dirty="0" smtClean="0"/>
              <a:t>vége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Szántó Kovács János utca </a:t>
            </a:r>
            <a:r>
              <a:rPr lang="hu-HU" sz="2000" dirty="0" smtClean="0"/>
              <a:t>vége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Szántó Kovács János utca – Kossuth utca </a:t>
            </a:r>
            <a:r>
              <a:rPr lang="hu-HU" sz="2000" dirty="0" smtClean="0"/>
              <a:t>kereszteződése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 smtClean="0"/>
              <a:t>Temető</a:t>
            </a:r>
          </a:p>
          <a:p>
            <a:pPr marL="514350" indent="-514350">
              <a:buFont typeface="+mj-lt"/>
              <a:buAutoNum type="arabicPeriod"/>
            </a:pPr>
            <a:r>
              <a:rPr lang="hu-HU" sz="2000" dirty="0"/>
              <a:t>Rákóczi utca kereszteződés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076339" cy="864096"/>
          </a:xfrm>
        </p:spPr>
        <p:txBody>
          <a:bodyPr/>
          <a:lstStyle/>
          <a:p>
            <a:r>
              <a:rPr lang="hu-HU" dirty="0" smtClean="0"/>
              <a:t>Térfigyelő kamerarendszer kiépítése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5508104" y="1772816"/>
            <a:ext cx="338437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Támogatás: 26 300 000 Ft</a:t>
            </a:r>
          </a:p>
          <a:p>
            <a:endParaRPr lang="hu-HU" sz="2000" dirty="0"/>
          </a:p>
          <a:p>
            <a:endParaRPr lang="hu-HU" sz="2000" dirty="0" smtClean="0"/>
          </a:p>
          <a:p>
            <a:r>
              <a:rPr lang="hu-HU" sz="2000" dirty="0" smtClean="0"/>
              <a:t>Kivitelezés: 2018. december</a:t>
            </a:r>
          </a:p>
          <a:p>
            <a:endParaRPr lang="hu-HU" sz="2000" dirty="0"/>
          </a:p>
          <a:p>
            <a:endParaRPr lang="hu-HU" sz="2000" dirty="0" smtClean="0"/>
          </a:p>
          <a:p>
            <a:r>
              <a:rPr lang="hu-HU" sz="2000" b="1" dirty="0" smtClean="0"/>
              <a:t>Free WIFI pontok:</a:t>
            </a:r>
          </a:p>
          <a:p>
            <a:endParaRPr lang="hu-HU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Polgármesteri Hivatal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Grund foci pálya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Szent Antal tér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Hunyadi u. Játszótér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Sportpálya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706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863725"/>
            <a:ext cx="5111750" cy="3833812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57200" y="1863725"/>
            <a:ext cx="3008313" cy="4691063"/>
          </a:xfrm>
        </p:spPr>
        <p:txBody>
          <a:bodyPr>
            <a:normAutofit/>
          </a:bodyPr>
          <a:lstStyle/>
          <a:p>
            <a:r>
              <a:rPr lang="hu-HU" sz="2000" dirty="0" smtClean="0"/>
              <a:t>Budai u. 720 m</a:t>
            </a:r>
            <a:r>
              <a:rPr lang="hu-HU" sz="2000" baseline="30000" dirty="0" smtClean="0"/>
              <a:t>2</a:t>
            </a:r>
          </a:p>
          <a:p>
            <a:r>
              <a:rPr lang="hu-HU" sz="2000" dirty="0" smtClean="0"/>
              <a:t>Szegfű u. 1740 m</a:t>
            </a:r>
            <a:r>
              <a:rPr lang="hu-HU" sz="2000" baseline="30000" dirty="0" smtClean="0"/>
              <a:t>2</a:t>
            </a:r>
          </a:p>
          <a:p>
            <a:endParaRPr lang="hu-HU" sz="2000" baseline="30000" dirty="0"/>
          </a:p>
          <a:p>
            <a:r>
              <a:rPr lang="hu-HU" sz="2000" dirty="0" smtClean="0"/>
              <a:t>Támogatás: </a:t>
            </a:r>
          </a:p>
          <a:p>
            <a:r>
              <a:rPr lang="hu-HU" sz="2000" dirty="0"/>
              <a:t>8 176 </a:t>
            </a:r>
            <a:r>
              <a:rPr lang="hu-HU" sz="2000" dirty="0" smtClean="0"/>
              <a:t>196 Ft</a:t>
            </a:r>
          </a:p>
          <a:p>
            <a:endParaRPr lang="hu-HU" sz="2000" dirty="0"/>
          </a:p>
          <a:p>
            <a:r>
              <a:rPr lang="hu-HU" sz="2000" dirty="0" smtClean="0"/>
              <a:t>Saját forrás:</a:t>
            </a:r>
          </a:p>
          <a:p>
            <a:r>
              <a:rPr lang="hu-HU" sz="2000" dirty="0"/>
              <a:t>8 176 </a:t>
            </a:r>
            <a:r>
              <a:rPr lang="hu-HU" sz="2000" dirty="0" smtClean="0"/>
              <a:t>196 Ft</a:t>
            </a:r>
          </a:p>
          <a:p>
            <a:endParaRPr lang="hu-HU" sz="2000" dirty="0"/>
          </a:p>
          <a:p>
            <a:r>
              <a:rPr lang="hu-HU" sz="2000" dirty="0" smtClean="0"/>
              <a:t>Kivitelezés: 2018. nyár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502886" y="188640"/>
            <a:ext cx="5924211" cy="864096"/>
          </a:xfrm>
        </p:spPr>
        <p:txBody>
          <a:bodyPr/>
          <a:lstStyle/>
          <a:p>
            <a:r>
              <a:rPr lang="hu-HU" dirty="0" smtClean="0"/>
              <a:t>Budai-szegfű utcák  felújítása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4807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284883"/>
            <a:ext cx="4780691" cy="3585517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970784" cy="469106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200" dirty="0" smtClean="0"/>
              <a:t>karbantartási</a:t>
            </a:r>
            <a:r>
              <a:rPr lang="hu-HU" sz="2200" dirty="0"/>
              <a:t>, útfelújítási </a:t>
            </a:r>
            <a:r>
              <a:rPr lang="hu-HU" sz="2200" dirty="0" smtClean="0"/>
              <a:t>munkálatok:</a:t>
            </a:r>
            <a:endParaRPr lang="hu-HU" sz="2200" dirty="0"/>
          </a:p>
          <a:p>
            <a:pPr marL="914400" lvl="1" indent="-457200">
              <a:buFont typeface="+mj-lt"/>
              <a:buAutoNum type="arabicPeriod"/>
            </a:pPr>
            <a:r>
              <a:rPr lang="hu-HU" sz="1800" dirty="0" smtClean="0"/>
              <a:t>0134 </a:t>
            </a:r>
            <a:r>
              <a:rPr lang="hu-HU" sz="1800" dirty="0" err="1" smtClean="0"/>
              <a:t>Hrsz</a:t>
            </a:r>
            <a:r>
              <a:rPr lang="hu-HU" sz="1800" dirty="0" smtClean="0"/>
              <a:t> - </a:t>
            </a:r>
            <a:r>
              <a:rPr lang="hu-HU" sz="1800" dirty="0"/>
              <a:t>Felújítás</a:t>
            </a:r>
          </a:p>
          <a:p>
            <a:pPr marL="914400" lvl="1" indent="-457200">
              <a:buFont typeface="+mj-lt"/>
              <a:buAutoNum type="arabicPeriod"/>
            </a:pPr>
            <a:r>
              <a:rPr lang="hu-HU" sz="1800" dirty="0" smtClean="0"/>
              <a:t>0131 </a:t>
            </a:r>
            <a:r>
              <a:rPr lang="hu-HU" sz="1800" dirty="0" err="1" smtClean="0"/>
              <a:t>Hrsz</a:t>
            </a:r>
            <a:r>
              <a:rPr lang="hu-HU" sz="1800" dirty="0" smtClean="0"/>
              <a:t> - karbantartás</a:t>
            </a:r>
            <a:endParaRPr lang="hu-HU" sz="1800" dirty="0"/>
          </a:p>
          <a:p>
            <a:pPr marL="914400" lvl="1" indent="-457200">
              <a:buFont typeface="+mj-lt"/>
              <a:buAutoNum type="arabicPeriod"/>
            </a:pPr>
            <a:r>
              <a:rPr lang="hu-HU" sz="1800" dirty="0" smtClean="0"/>
              <a:t>0123/2 </a:t>
            </a:r>
            <a:r>
              <a:rPr lang="hu-HU" sz="1800" dirty="0" err="1" smtClean="0"/>
              <a:t>Hrsz</a:t>
            </a:r>
            <a:r>
              <a:rPr lang="hu-HU" sz="1800" dirty="0" smtClean="0"/>
              <a:t> - karbantartás</a:t>
            </a:r>
            <a:endParaRPr lang="hu-HU" sz="1800" dirty="0"/>
          </a:p>
          <a:p>
            <a:pPr marL="914400" lvl="1" indent="-457200">
              <a:buFont typeface="+mj-lt"/>
              <a:buAutoNum type="arabicPeriod"/>
            </a:pPr>
            <a:r>
              <a:rPr lang="hu-HU" sz="1800" dirty="0" smtClean="0"/>
              <a:t>0129 </a:t>
            </a:r>
            <a:r>
              <a:rPr lang="hu-HU" sz="1800" dirty="0" err="1" smtClean="0"/>
              <a:t>Hrsz</a:t>
            </a:r>
            <a:r>
              <a:rPr lang="hu-HU" sz="1800" dirty="0" smtClean="0"/>
              <a:t> – karbantartás </a:t>
            </a:r>
            <a:r>
              <a:rPr lang="hu-HU" sz="1800" dirty="0"/>
              <a:t>(0134-0123/2 hrsz. között)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200" dirty="0" smtClean="0"/>
              <a:t>A 0129 </a:t>
            </a:r>
            <a:r>
              <a:rPr lang="hu-HU" sz="2200" dirty="0"/>
              <a:t>helyrajzi számú út mellett vadháló </a:t>
            </a:r>
            <a:r>
              <a:rPr lang="hu-HU" sz="2200" dirty="0" smtClean="0"/>
              <a:t>létesítése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200" dirty="0" smtClean="0"/>
              <a:t>Együttműködés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200" dirty="0" smtClean="0"/>
              <a:t>Eredmények, célok</a:t>
            </a:r>
            <a:endParaRPr lang="hu-HU" sz="2200" dirty="0"/>
          </a:p>
          <a:p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Zártkerti Program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77586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944" y="2492895"/>
            <a:ext cx="4272855" cy="3204641"/>
          </a:xfr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186808" cy="1777875"/>
          </a:xfrm>
        </p:spPr>
        <p:txBody>
          <a:bodyPr>
            <a:noAutofit/>
          </a:bodyPr>
          <a:lstStyle/>
          <a:p>
            <a:r>
              <a:rPr lang="da-DK" sz="2400" dirty="0" smtClean="0">
                <a:latin typeface="+mj-lt"/>
              </a:rPr>
              <a:t>Saját forrás</a:t>
            </a:r>
            <a:r>
              <a:rPr lang="hu-HU" sz="2400" dirty="0" smtClean="0">
                <a:latin typeface="+mj-lt"/>
              </a:rPr>
              <a:t>:</a:t>
            </a:r>
            <a:r>
              <a:rPr lang="da-DK" sz="2400" dirty="0" smtClean="0">
                <a:latin typeface="+mj-lt"/>
              </a:rPr>
              <a:t> </a:t>
            </a:r>
            <a:r>
              <a:rPr lang="da-DK" sz="2400" dirty="0">
                <a:latin typeface="+mj-lt"/>
              </a:rPr>
              <a:t>984 230 </a:t>
            </a:r>
            <a:r>
              <a:rPr lang="hu-HU" sz="2400" dirty="0" smtClean="0">
                <a:latin typeface="+mj-lt"/>
              </a:rPr>
              <a:t>Ft (</a:t>
            </a:r>
            <a:r>
              <a:rPr lang="da-DK" sz="2400" dirty="0" smtClean="0">
                <a:latin typeface="+mj-lt"/>
              </a:rPr>
              <a:t>9</a:t>
            </a:r>
            <a:r>
              <a:rPr lang="hu-HU" sz="2400" dirty="0" smtClean="0">
                <a:latin typeface="+mj-lt"/>
              </a:rPr>
              <a:t>%)</a:t>
            </a:r>
            <a:endParaRPr lang="da-DK" sz="2400" dirty="0">
              <a:latin typeface="+mj-lt"/>
            </a:endParaRPr>
          </a:p>
          <a:p>
            <a:r>
              <a:rPr lang="hu-HU" sz="2400" dirty="0">
                <a:latin typeface="+mj-lt"/>
              </a:rPr>
              <a:t>Igényelt </a:t>
            </a:r>
            <a:r>
              <a:rPr lang="hu-HU" sz="2400" dirty="0" smtClean="0">
                <a:latin typeface="+mj-lt"/>
              </a:rPr>
              <a:t>támogatás:</a:t>
            </a:r>
          </a:p>
          <a:p>
            <a:r>
              <a:rPr lang="hu-HU" sz="2400" dirty="0" smtClean="0">
                <a:latin typeface="+mj-lt"/>
              </a:rPr>
              <a:t>     10 </a:t>
            </a:r>
            <a:r>
              <a:rPr lang="hu-HU" sz="2400" dirty="0">
                <a:latin typeface="+mj-lt"/>
              </a:rPr>
              <a:t>000 </a:t>
            </a:r>
            <a:r>
              <a:rPr lang="hu-HU" sz="2400" dirty="0" err="1">
                <a:latin typeface="+mj-lt"/>
              </a:rPr>
              <a:t>000</a:t>
            </a:r>
            <a:r>
              <a:rPr lang="hu-HU" sz="2400" dirty="0">
                <a:latin typeface="+mj-lt"/>
              </a:rPr>
              <a:t> </a:t>
            </a:r>
            <a:r>
              <a:rPr lang="hu-HU" sz="2400" dirty="0" smtClean="0">
                <a:latin typeface="+mj-lt"/>
              </a:rPr>
              <a:t>Ft (91%)</a:t>
            </a:r>
            <a:endParaRPr lang="hu-HU" sz="2400" dirty="0">
              <a:latin typeface="+mj-lt"/>
            </a:endParaRPr>
          </a:p>
          <a:p>
            <a:r>
              <a:rPr lang="hu-HU" sz="2400" dirty="0" smtClean="0">
                <a:latin typeface="+mj-lt"/>
              </a:rPr>
              <a:t>Összesen: 10 </a:t>
            </a:r>
            <a:r>
              <a:rPr lang="hu-HU" sz="2400" dirty="0">
                <a:latin typeface="+mj-lt"/>
              </a:rPr>
              <a:t>984 230 </a:t>
            </a:r>
            <a:r>
              <a:rPr lang="hu-HU" sz="2400" dirty="0" smtClean="0">
                <a:latin typeface="+mj-lt"/>
              </a:rPr>
              <a:t>Ft </a:t>
            </a:r>
            <a:endParaRPr lang="hu-HU" sz="2400" dirty="0">
              <a:latin typeface="+mj-lt"/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Zártkerti Program</a:t>
            </a:r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488349"/>
            <a:ext cx="4355976" cy="326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96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5134355"/>
              </p:ext>
            </p:extLst>
          </p:nvPr>
        </p:nvGraphicFramePr>
        <p:xfrm>
          <a:off x="827583" y="1412776"/>
          <a:ext cx="7488832" cy="5163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5131"/>
                <a:gridCol w="1633926"/>
                <a:gridCol w="1633926"/>
                <a:gridCol w="1565849"/>
              </a:tblGrid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Fejlesztés megnevezése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Saját forrás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Támogatás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Összesen</a:t>
                      </a:r>
                      <a:endParaRPr lang="hu-HU" sz="1600" dirty="0"/>
                    </a:p>
                  </a:txBody>
                  <a:tcPr/>
                </a:tc>
              </a:tr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Az Óvoda infrastrukturális fejlesztése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15 189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15 000 0002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15 015 191</a:t>
                      </a:r>
                      <a:r>
                        <a:rPr lang="hu-HU" sz="1600" baseline="0" dirty="0" smtClean="0"/>
                        <a:t> Ft</a:t>
                      </a:r>
                      <a:endParaRPr lang="hu-HU" sz="1600" dirty="0"/>
                    </a:p>
                  </a:txBody>
                  <a:tcPr/>
                </a:tc>
              </a:tr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Az Általános Iskola napelemes fejlesztése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u-H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10 485 439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10 485 439 Ft</a:t>
                      </a:r>
                    </a:p>
                    <a:p>
                      <a:endParaRPr lang="hu-HU" sz="1600" dirty="0"/>
                    </a:p>
                  </a:txBody>
                  <a:tcPr/>
                </a:tc>
              </a:tr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A Tornacsarnok energetikai célú fejlesztése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23 776 115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23 776 115  Ft</a:t>
                      </a:r>
                      <a:endParaRPr lang="hu-HU" sz="1600" dirty="0"/>
                    </a:p>
                  </a:txBody>
                  <a:tcPr/>
                </a:tc>
              </a:tr>
              <a:tr h="762920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Az I. számú Háziorvosi Rendelő energetikai célú fejlesztése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b="0" dirty="0" smtClean="0"/>
                        <a:t>861 512 Ft</a:t>
                      </a:r>
                      <a:endParaRPr lang="hu-H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11 625 095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12 486 607 Ft</a:t>
                      </a:r>
                      <a:endParaRPr lang="hu-HU" sz="1600" dirty="0"/>
                    </a:p>
                  </a:txBody>
                  <a:tcPr/>
                </a:tc>
              </a:tr>
              <a:tr h="762920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A II. számú Háziorvosi Rendelő energetikai célú fejlesztése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31 592 721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10 487 694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42 080 415 Ft</a:t>
                      </a:r>
                      <a:endParaRPr lang="hu-HU" sz="1600" dirty="0"/>
                    </a:p>
                  </a:txBody>
                  <a:tcPr/>
                </a:tc>
              </a:tr>
              <a:tr h="565126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csapadékvíz-elvezető rendszer rekonstrukciója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0" dirty="0" smtClean="0"/>
                        <a:t>107 018 455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0" dirty="0" smtClean="0"/>
                        <a:t>107 018 455 Ft</a:t>
                      </a:r>
                    </a:p>
                  </a:txBody>
                  <a:tcPr/>
                </a:tc>
              </a:tr>
              <a:tr h="565126">
                <a:tc>
                  <a:txBody>
                    <a:bodyPr/>
                    <a:lstStyle/>
                    <a:p>
                      <a:r>
                        <a:rPr lang="hu-HU" sz="1600" b="1" dirty="0" smtClean="0"/>
                        <a:t>Összesen:</a:t>
                      </a:r>
                      <a:endParaRPr lang="hu-H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b="1" dirty="0" smtClean="0"/>
                        <a:t>32 469 422 Ft</a:t>
                      </a:r>
                      <a:endParaRPr lang="hu-H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1" dirty="0" smtClean="0"/>
                        <a:t>178 392 800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1" dirty="0" smtClean="0"/>
                        <a:t>210 862 222 Ft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Összesítés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0703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rtalom hely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4488556"/>
              </p:ext>
            </p:extLst>
          </p:nvPr>
        </p:nvGraphicFramePr>
        <p:xfrm>
          <a:off x="827583" y="1412776"/>
          <a:ext cx="7488832" cy="3701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5131"/>
                <a:gridCol w="1633926"/>
                <a:gridCol w="1633926"/>
                <a:gridCol w="1565849"/>
              </a:tblGrid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Fejlesztés megnevezése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Saját forrás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Támogatás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Összesen</a:t>
                      </a:r>
                      <a:endParaRPr lang="hu-HU" sz="1600" dirty="0"/>
                    </a:p>
                  </a:txBody>
                  <a:tcPr/>
                </a:tc>
              </a:tr>
              <a:tr h="593382">
                <a:tc gridSpan="4">
                  <a:txBody>
                    <a:bodyPr/>
                    <a:lstStyle/>
                    <a:p>
                      <a:r>
                        <a:rPr lang="hu-HU" sz="2000" b="1" dirty="0" smtClean="0"/>
                        <a:t>Nem</a:t>
                      </a:r>
                      <a:r>
                        <a:rPr lang="hu-HU" sz="2000" b="1" baseline="0" dirty="0" smtClean="0"/>
                        <a:t> Európai Uniós támogatások</a:t>
                      </a:r>
                      <a:endParaRPr lang="hu-HU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</a:tr>
              <a:tr h="593382">
                <a:tc>
                  <a:txBody>
                    <a:bodyPr/>
                    <a:lstStyle/>
                    <a:p>
                      <a:r>
                        <a:rPr lang="hu-HU" sz="1600" dirty="0" err="1" smtClean="0"/>
                        <a:t>Budai-Szegfű</a:t>
                      </a:r>
                      <a:r>
                        <a:rPr lang="hu-HU" sz="1600" baseline="0" dirty="0" smtClean="0"/>
                        <a:t> utcák felújítása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8 176 196 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8 176 196 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16 352 392 Ft</a:t>
                      </a:r>
                    </a:p>
                    <a:p>
                      <a:endParaRPr lang="hu-HU" sz="1600" dirty="0"/>
                    </a:p>
                  </a:txBody>
                  <a:tcPr/>
                </a:tc>
              </a:tr>
              <a:tr h="593382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Napelemes</a:t>
                      </a:r>
                      <a:r>
                        <a:rPr lang="hu-HU" sz="1600" baseline="0" dirty="0" smtClean="0"/>
                        <a:t> közvilágítási rendszer (Tanyaprogram)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536 652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4 829 860 Ft</a:t>
                      </a:r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5 366 512 Ft</a:t>
                      </a:r>
                      <a:endParaRPr lang="hu-HU" sz="1600" dirty="0"/>
                    </a:p>
                  </a:txBody>
                  <a:tcPr/>
                </a:tc>
              </a:tr>
              <a:tr h="762920"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Térfigyelő kamerarendszer kiépítés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dirty="0" smtClean="0"/>
                        <a:t>26 300 000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dirty="0" smtClean="0"/>
                        <a:t>26 300 000 Ft</a:t>
                      </a:r>
                      <a:endParaRPr lang="hu-HU" sz="1600" dirty="0"/>
                    </a:p>
                  </a:txBody>
                  <a:tcPr/>
                </a:tc>
              </a:tr>
              <a:tr h="565126">
                <a:tc>
                  <a:txBody>
                    <a:bodyPr/>
                    <a:lstStyle/>
                    <a:p>
                      <a:r>
                        <a:rPr lang="hu-HU" sz="1600" b="1" dirty="0" smtClean="0"/>
                        <a:t>Összesen:</a:t>
                      </a:r>
                      <a:endParaRPr lang="hu-H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1600" b="1" dirty="0" smtClean="0"/>
                        <a:t>8 712 848 Ft</a:t>
                      </a:r>
                      <a:endParaRPr lang="hu-H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1" dirty="0" smtClean="0"/>
                        <a:t>39 306 056 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600" b="1" dirty="0" smtClean="0"/>
                        <a:t>48 018 904 Ft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Összesen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7605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4419600" cy="1440160"/>
          </a:xfrm>
        </p:spPr>
        <p:txBody>
          <a:bodyPr/>
          <a:lstStyle/>
          <a:p>
            <a:r>
              <a:rPr lang="hu-HU" dirty="0" smtClean="0"/>
              <a:t>KÖSZÖNÖM </a:t>
            </a:r>
            <a:br>
              <a:rPr lang="hu-HU" dirty="0" smtClean="0"/>
            </a:br>
            <a:r>
              <a:rPr lang="hu-HU" dirty="0" smtClean="0"/>
              <a:t>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476</Words>
  <Application>Microsoft Office PowerPoint</Application>
  <PresentationFormat>Diavetítés a képernyőre (4:3 oldalarány)</PresentationFormat>
  <Paragraphs>166</Paragraphs>
  <Slides>16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Office-téma</vt:lpstr>
      <vt:lpstr>2018. Évi Fejlesztések Röszke községben</vt:lpstr>
      <vt:lpstr>Orbán Dénes Általános Iskola</vt:lpstr>
      <vt:lpstr>Óvoda felújítása</vt:lpstr>
      <vt:lpstr>I. sz. Háziorvosi Rendelő felújítása</vt:lpstr>
      <vt:lpstr>II. sz. Háziorvosi Rendelő felújítása</vt:lpstr>
      <vt:lpstr>II. sz. Háziorvosi Rendelő felújítása</vt:lpstr>
      <vt:lpstr>Tornacsarnok felújítása</vt:lpstr>
      <vt:lpstr>Felszabadulás u. csapadékvíz-elvezető rendszer felújítása</vt:lpstr>
      <vt:lpstr>Napelemes közvilágítás</vt:lpstr>
      <vt:lpstr>Térfigyelő kamerarendszer kiépítése</vt:lpstr>
      <vt:lpstr>Budai-szegfű utcák  felújítása</vt:lpstr>
      <vt:lpstr>Zártkerti Program</vt:lpstr>
      <vt:lpstr>Zártkerti Program</vt:lpstr>
      <vt:lpstr>Összesítés</vt:lpstr>
      <vt:lpstr>Összesen</vt:lpstr>
      <vt:lpstr>KÖSZÖNÖM  A FIGYELMET!</vt:lpstr>
    </vt:vector>
  </TitlesOfParts>
  <Company>novak.adam@gmail.com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Molnárné Ági</dc:creator>
  <cp:lastModifiedBy>Admin</cp:lastModifiedBy>
  <cp:revision>58</cp:revision>
  <dcterms:created xsi:type="dcterms:W3CDTF">2014-03-03T11:13:53Z</dcterms:created>
  <dcterms:modified xsi:type="dcterms:W3CDTF">2019-03-04T13:48:31Z</dcterms:modified>
</cp:coreProperties>
</file>