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1" r:id="rId3"/>
    <p:sldId id="282" r:id="rId4"/>
    <p:sldId id="283" r:id="rId5"/>
    <p:sldId id="284" r:id="rId6"/>
    <p:sldId id="285" r:id="rId7"/>
    <p:sldId id="280" r:id="rId8"/>
    <p:sldId id="258" r:id="rId9"/>
    <p:sldId id="259" r:id="rId10"/>
    <p:sldId id="260" r:id="rId11"/>
    <p:sldId id="261" r:id="rId12"/>
    <p:sldId id="262" r:id="rId13"/>
    <p:sldId id="263" r:id="rId14"/>
    <p:sldId id="266" r:id="rId15"/>
    <p:sldId id="268" r:id="rId16"/>
    <p:sldId id="269" r:id="rId17"/>
    <p:sldId id="267" r:id="rId18"/>
    <p:sldId id="27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ünde" initials="T" lastIdx="3" clrIdx="0">
    <p:extLst>
      <p:ext uri="{19B8F6BF-5375-455C-9EA6-DF929625EA0E}">
        <p15:presenceInfo xmlns:p15="http://schemas.microsoft.com/office/powerpoint/2012/main" userId="Tünd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hu-HU"/>
              <a:t>Mintacím szerkesztése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Kattintson ide az alcím mintájának szerkesztéséhez</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hu-HU"/>
              <a:t>Mintacím szerkesztése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hu-HU"/>
              <a:t>Mintacím szerkesztése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hu-HU"/>
              <a:t>Mintacím szerkesztése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hu-HU"/>
              <a:t>Mintacím szerkesztése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hu-HU"/>
              <a:t>Mintacím szerkesztése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hu-HU"/>
              <a:t>Mintacím szerkesztése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a:t>Mintaszöveg szerkesztése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hu-HU"/>
              <a:t>Mintacím szerkesztése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évkártya idézettel">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hu-HU"/>
              <a:t>Mintacím szerkesztése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a:t>Mintaszöveg szerkesztése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Igaz vagy hamis">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hu-HU"/>
              <a:t>Mintacím szerkesztése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a:t>Mintaszöveg szerkesztése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ncho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hu-HU"/>
              <a:t>Mintacím szerkesztése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hu-HU"/>
              <a:t>Mintacím szerkesztése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2/12/2024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6.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 Id="rId9" Type="http://schemas.openxmlformats.org/officeDocument/2006/relationships/image" Target="../media/image29.jpeg"/></Relationships>
</file>

<file path=ppt/slides/_rels/slide1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6.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2" Type="http://schemas.openxmlformats.org/officeDocument/2006/relationships/hyperlink" Target="mailto:csalad@roszkenet.hu"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zövegdoboz 6">
            <a:extLst>
              <a:ext uri="{FF2B5EF4-FFF2-40B4-BE49-F238E27FC236}">
                <a16:creationId xmlns:a16="http://schemas.microsoft.com/office/drawing/2014/main" id="{129A43B9-6A73-415D-9518-AE7DBE4AF70C}"/>
              </a:ext>
            </a:extLst>
          </p:cNvPr>
          <p:cNvSpPr txBox="1"/>
          <p:nvPr/>
        </p:nvSpPr>
        <p:spPr>
          <a:xfrm>
            <a:off x="2148396" y="1091953"/>
            <a:ext cx="8664606" cy="1680717"/>
          </a:xfrm>
          <a:prstGeom prst="rect">
            <a:avLst/>
          </a:prstGeom>
          <a:noFill/>
        </p:spPr>
        <p:txBody>
          <a:bodyPr wrap="square">
            <a:spAutoFit/>
          </a:bodyPr>
          <a:lstStyle/>
          <a:p>
            <a:pPr algn="ctr">
              <a:lnSpc>
                <a:spcPct val="115000"/>
              </a:lnSpc>
            </a:pPr>
            <a:r>
              <a:rPr lang="hu-HU" sz="2800" b="1" dirty="0">
                <a:solidFill>
                  <a:srgbClr val="0070C0"/>
                </a:solidFill>
                <a:effectLst/>
                <a:latin typeface="Times New Roman" panose="02020603050405020304" pitchFamily="18" charset="0"/>
                <a:ea typeface="Times New Roman" panose="02020603050405020304" pitchFamily="18" charset="0"/>
              </a:rPr>
              <a:t>SZEGEDI KISTÉRSÉG TÖBBCÉLÚ TÁRSULÁSA</a:t>
            </a:r>
            <a:endParaRPr lang="hu-HU" sz="2800" dirty="0">
              <a:solidFill>
                <a:srgbClr val="0070C0"/>
              </a:solidFill>
              <a:effectLst/>
              <a:latin typeface="Times New Roman" panose="02020603050405020304" pitchFamily="18" charset="0"/>
              <a:ea typeface="Times New Roman" panose="02020603050405020304" pitchFamily="18" charset="0"/>
            </a:endParaRPr>
          </a:p>
          <a:p>
            <a:pPr algn="ctr">
              <a:lnSpc>
                <a:spcPct val="115000"/>
              </a:lnSpc>
            </a:pPr>
            <a:r>
              <a:rPr lang="hu-HU" b="1" dirty="0">
                <a:solidFill>
                  <a:srgbClr val="0070C0"/>
                </a:solidFill>
                <a:effectLst/>
                <a:latin typeface="Times New Roman" panose="02020603050405020304" pitchFamily="18" charset="0"/>
                <a:ea typeface="Times New Roman" panose="02020603050405020304" pitchFamily="18" charset="0"/>
              </a:rPr>
              <a:t> </a:t>
            </a:r>
            <a:endParaRPr lang="hu-HU" dirty="0">
              <a:solidFill>
                <a:srgbClr val="0070C0"/>
              </a:solidFill>
              <a:effectLst/>
              <a:latin typeface="Times New Roman" panose="02020603050405020304" pitchFamily="18" charset="0"/>
              <a:ea typeface="Times New Roman" panose="02020603050405020304" pitchFamily="18" charset="0"/>
            </a:endParaRPr>
          </a:p>
          <a:p>
            <a:pPr algn="ctr">
              <a:lnSpc>
                <a:spcPct val="115000"/>
              </a:lnSpc>
            </a:pPr>
            <a:r>
              <a:rPr lang="hu-HU" b="1" dirty="0">
                <a:solidFill>
                  <a:srgbClr val="0070C0"/>
                </a:solidFill>
                <a:effectLst/>
                <a:latin typeface="Times New Roman" panose="02020603050405020304" pitchFamily="18" charset="0"/>
                <a:ea typeface="Times New Roman" panose="02020603050405020304" pitchFamily="18" charset="0"/>
              </a:rPr>
              <a:t> </a:t>
            </a:r>
            <a:endParaRPr lang="hu-HU" dirty="0">
              <a:solidFill>
                <a:srgbClr val="0070C0"/>
              </a:solidFill>
              <a:effectLst/>
              <a:latin typeface="Times New Roman" panose="02020603050405020304" pitchFamily="18" charset="0"/>
              <a:ea typeface="Times New Roman" panose="02020603050405020304" pitchFamily="18" charset="0"/>
            </a:endParaRPr>
          </a:p>
          <a:p>
            <a:pPr algn="ctr">
              <a:lnSpc>
                <a:spcPct val="115000"/>
              </a:lnSpc>
            </a:pPr>
            <a:r>
              <a:rPr lang="hu-HU" sz="2800" b="1" dirty="0">
                <a:solidFill>
                  <a:srgbClr val="0070C0"/>
                </a:solidFill>
                <a:effectLst/>
                <a:latin typeface="Times New Roman" panose="02020603050405020304" pitchFamily="18" charset="0"/>
                <a:ea typeface="Times New Roman" panose="02020603050405020304" pitchFamily="18" charset="0"/>
              </a:rPr>
              <a:t>SZOCIÁLIS SZOLGÁLTATÓ KÖZPONT</a:t>
            </a:r>
            <a:endParaRPr lang="hu-HU" sz="2800" dirty="0">
              <a:solidFill>
                <a:srgbClr val="0070C0"/>
              </a:solidFill>
              <a:effectLst/>
              <a:latin typeface="Times New Roman" panose="02020603050405020304" pitchFamily="18" charset="0"/>
              <a:ea typeface="Times New Roman" panose="02020603050405020304" pitchFamily="18" charset="0"/>
            </a:endParaRPr>
          </a:p>
        </p:txBody>
      </p:sp>
      <p:pic>
        <p:nvPicPr>
          <p:cNvPr id="8" name="Kép 7">
            <a:extLst>
              <a:ext uri="{FF2B5EF4-FFF2-40B4-BE49-F238E27FC236}">
                <a16:creationId xmlns:a16="http://schemas.microsoft.com/office/drawing/2014/main" id="{385F11B9-E22A-427F-8F5A-E820291D4483}"/>
              </a:ext>
            </a:extLst>
          </p:cNvPr>
          <p:cNvPicPr>
            <a:picLocks noChangeAspect="1"/>
          </p:cNvPicPr>
          <p:nvPr/>
        </p:nvPicPr>
        <p:blipFill>
          <a:blip r:embed="rId2"/>
          <a:stretch>
            <a:fillRect/>
          </a:stretch>
        </p:blipFill>
        <p:spPr>
          <a:xfrm>
            <a:off x="4882718" y="3429000"/>
            <a:ext cx="3320249" cy="2634449"/>
          </a:xfrm>
          <a:prstGeom prst="rect">
            <a:avLst/>
          </a:prstGeom>
        </p:spPr>
      </p:pic>
    </p:spTree>
    <p:extLst>
      <p:ext uri="{BB962C8B-B14F-4D97-AF65-F5344CB8AC3E}">
        <p14:creationId xmlns:p14="http://schemas.microsoft.com/office/powerpoint/2010/main" val="14137884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CD144-0994-A199-220B-F504DBE1A13A}"/>
            </a:ext>
          </a:extLst>
        </p:cNvPr>
        <p:cNvGrpSpPr/>
        <p:nvPr/>
      </p:nvGrpSpPr>
      <p:grpSpPr>
        <a:xfrm>
          <a:off x="0" y="0"/>
          <a:ext cx="0" cy="0"/>
          <a:chOff x="0" y="0"/>
          <a:chExt cx="0" cy="0"/>
        </a:xfrm>
      </p:grpSpPr>
      <p:sp>
        <p:nvSpPr>
          <p:cNvPr id="69" name="Téglalap 68">
            <a:extLst>
              <a:ext uri="{FF2B5EF4-FFF2-40B4-BE49-F238E27FC236}">
                <a16:creationId xmlns:a16="http://schemas.microsoft.com/office/drawing/2014/main" id="{784E2577-6A1A-8BC6-7594-8AAB00905E80}"/>
              </a:ext>
            </a:extLst>
          </p:cNvPr>
          <p:cNvSpPr/>
          <p:nvPr/>
        </p:nvSpPr>
        <p:spPr>
          <a:xfrm>
            <a:off x="979055" y="4259928"/>
            <a:ext cx="4682836" cy="597413"/>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Röszke</a:t>
            </a:r>
          </a:p>
        </p:txBody>
      </p:sp>
      <p:sp>
        <p:nvSpPr>
          <p:cNvPr id="2" name="Cím 1">
            <a:extLst>
              <a:ext uri="{FF2B5EF4-FFF2-40B4-BE49-F238E27FC236}">
                <a16:creationId xmlns:a16="http://schemas.microsoft.com/office/drawing/2014/main" id="{A4114343-A078-AF67-21F3-D446210B6F67}"/>
              </a:ext>
            </a:extLst>
          </p:cNvPr>
          <p:cNvSpPr txBox="1">
            <a:spLocks/>
          </p:cNvSpPr>
          <p:nvPr/>
        </p:nvSpPr>
        <p:spPr>
          <a:xfrm>
            <a:off x="9121990" y="2323995"/>
            <a:ext cx="2584448" cy="1018736"/>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
        <p:nvSpPr>
          <p:cNvPr id="3" name="Cím 1">
            <a:extLst>
              <a:ext uri="{FF2B5EF4-FFF2-40B4-BE49-F238E27FC236}">
                <a16:creationId xmlns:a16="http://schemas.microsoft.com/office/drawing/2014/main" id="{EE178427-35D6-C7E6-DCA7-026882163566}"/>
              </a:ext>
            </a:extLst>
          </p:cNvPr>
          <p:cNvSpPr txBox="1">
            <a:spLocks/>
          </p:cNvSpPr>
          <p:nvPr/>
        </p:nvSpPr>
        <p:spPr>
          <a:xfrm>
            <a:off x="6096000" y="1136849"/>
            <a:ext cx="2584449" cy="927128"/>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4" name="Cím 1">
            <a:extLst>
              <a:ext uri="{FF2B5EF4-FFF2-40B4-BE49-F238E27FC236}">
                <a16:creationId xmlns:a16="http://schemas.microsoft.com/office/drawing/2014/main" id="{4C56071F-3845-068D-8942-645CD29B03F1}"/>
              </a:ext>
            </a:extLst>
          </p:cNvPr>
          <p:cNvSpPr txBox="1">
            <a:spLocks/>
          </p:cNvSpPr>
          <p:nvPr/>
        </p:nvSpPr>
        <p:spPr>
          <a:xfrm>
            <a:off x="9121990" y="4544290"/>
            <a:ext cx="2584448" cy="932874"/>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Étkeztetés</a:t>
            </a:r>
          </a:p>
        </p:txBody>
      </p:sp>
      <p:sp>
        <p:nvSpPr>
          <p:cNvPr id="5" name="Cím 1">
            <a:extLst>
              <a:ext uri="{FF2B5EF4-FFF2-40B4-BE49-F238E27FC236}">
                <a16:creationId xmlns:a16="http://schemas.microsoft.com/office/drawing/2014/main" id="{134F5F5C-A8C0-AC2A-870A-97A90098D6B4}"/>
              </a:ext>
            </a:extLst>
          </p:cNvPr>
          <p:cNvSpPr txBox="1">
            <a:spLocks/>
          </p:cNvSpPr>
          <p:nvPr/>
        </p:nvSpPr>
        <p:spPr>
          <a:xfrm>
            <a:off x="6096000" y="3428999"/>
            <a:ext cx="2584449" cy="1115291"/>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Tanyagondnoki szolgálat</a:t>
            </a:r>
          </a:p>
        </p:txBody>
      </p:sp>
      <p:sp>
        <p:nvSpPr>
          <p:cNvPr id="6" name="Cím 1">
            <a:extLst>
              <a:ext uri="{FF2B5EF4-FFF2-40B4-BE49-F238E27FC236}">
                <a16:creationId xmlns:a16="http://schemas.microsoft.com/office/drawing/2014/main" id="{EA7FF47C-E17A-AEA4-0692-DCAD7EDEC8C6}"/>
              </a:ext>
            </a:extLst>
          </p:cNvPr>
          <p:cNvSpPr txBox="1">
            <a:spLocks/>
          </p:cNvSpPr>
          <p:nvPr/>
        </p:nvSpPr>
        <p:spPr>
          <a:xfrm>
            <a:off x="6095999" y="5628460"/>
            <a:ext cx="2584449" cy="1049190"/>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Házi segítségnyújtás</a:t>
            </a:r>
          </a:p>
        </p:txBody>
      </p:sp>
      <p:pic>
        <p:nvPicPr>
          <p:cNvPr id="7" name="Picture 2" descr="SZKTT-SZSZK-Röszke">
            <a:extLst>
              <a:ext uri="{FF2B5EF4-FFF2-40B4-BE49-F238E27FC236}">
                <a16:creationId xmlns:a16="http://schemas.microsoft.com/office/drawing/2014/main" id="{57006FD6-59F9-C642-B7C3-E3CAA4B4B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7077" y="1004755"/>
            <a:ext cx="3522231" cy="3233255"/>
          </a:xfrm>
          <a:prstGeom prst="rect">
            <a:avLst/>
          </a:prstGeom>
          <a:noFill/>
          <a:extLst>
            <a:ext uri="{909E8E84-426E-40DD-AFC4-6F175D3DCCD1}">
              <a14:hiddenFill xmlns:a14="http://schemas.microsoft.com/office/drawing/2010/main">
                <a:solidFill>
                  <a:srgbClr val="FFFFFF"/>
                </a:solidFill>
              </a14:hiddenFill>
            </a:ext>
          </a:extLst>
        </p:spPr>
      </p:pic>
      <p:sp>
        <p:nvSpPr>
          <p:cNvPr id="8" name="Cím 7">
            <a:extLst>
              <a:ext uri="{FF2B5EF4-FFF2-40B4-BE49-F238E27FC236}">
                <a16:creationId xmlns:a16="http://schemas.microsoft.com/office/drawing/2014/main" id="{CD1E8378-0E96-B548-A055-891F690A0D99}"/>
              </a:ext>
            </a:extLst>
          </p:cNvPr>
          <p:cNvSpPr>
            <a:spLocks noGrp="1"/>
          </p:cNvSpPr>
          <p:nvPr>
            <p:ph type="title"/>
          </p:nvPr>
        </p:nvSpPr>
        <p:spPr>
          <a:xfrm>
            <a:off x="2047979" y="180350"/>
            <a:ext cx="8911687" cy="715577"/>
          </a:xfrm>
        </p:spPr>
        <p:txBody>
          <a:bodyPr/>
          <a:lstStyle/>
          <a:p>
            <a:r>
              <a:rPr lang="hu-HU" dirty="0"/>
              <a:t>Az Intézmény által ellátott települések</a:t>
            </a:r>
          </a:p>
        </p:txBody>
      </p:sp>
    </p:spTree>
    <p:extLst>
      <p:ext uri="{BB962C8B-B14F-4D97-AF65-F5344CB8AC3E}">
        <p14:creationId xmlns:p14="http://schemas.microsoft.com/office/powerpoint/2010/main" val="8135386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8B4A2-51AD-E9C3-3C3F-3109AF8E4EB0}"/>
            </a:ext>
          </a:extLst>
        </p:cNvPr>
        <p:cNvGrpSpPr/>
        <p:nvPr/>
      </p:nvGrpSpPr>
      <p:grpSpPr>
        <a:xfrm>
          <a:off x="0" y="0"/>
          <a:ext cx="0" cy="0"/>
          <a:chOff x="0" y="0"/>
          <a:chExt cx="0" cy="0"/>
        </a:xfrm>
      </p:grpSpPr>
      <p:sp>
        <p:nvSpPr>
          <p:cNvPr id="69" name="Téglalap 68">
            <a:extLst>
              <a:ext uri="{FF2B5EF4-FFF2-40B4-BE49-F238E27FC236}">
                <a16:creationId xmlns:a16="http://schemas.microsoft.com/office/drawing/2014/main" id="{C0C480C0-C2C7-6CA0-9AEB-274085468D70}"/>
              </a:ext>
            </a:extLst>
          </p:cNvPr>
          <p:cNvSpPr/>
          <p:nvPr/>
        </p:nvSpPr>
        <p:spPr>
          <a:xfrm>
            <a:off x="1177637" y="3831771"/>
            <a:ext cx="4682836" cy="597413"/>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Deszk</a:t>
            </a:r>
          </a:p>
        </p:txBody>
      </p:sp>
      <p:sp>
        <p:nvSpPr>
          <p:cNvPr id="2" name="Cím 1">
            <a:extLst>
              <a:ext uri="{FF2B5EF4-FFF2-40B4-BE49-F238E27FC236}">
                <a16:creationId xmlns:a16="http://schemas.microsoft.com/office/drawing/2014/main" id="{13F973B0-C83A-557E-E3B6-6203CEB8C14F}"/>
              </a:ext>
            </a:extLst>
          </p:cNvPr>
          <p:cNvSpPr txBox="1">
            <a:spLocks/>
          </p:cNvSpPr>
          <p:nvPr/>
        </p:nvSpPr>
        <p:spPr>
          <a:xfrm>
            <a:off x="9121990" y="2313710"/>
            <a:ext cx="2584448" cy="1029021"/>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
        <p:nvSpPr>
          <p:cNvPr id="3" name="Cím 1">
            <a:extLst>
              <a:ext uri="{FF2B5EF4-FFF2-40B4-BE49-F238E27FC236}">
                <a16:creationId xmlns:a16="http://schemas.microsoft.com/office/drawing/2014/main" id="{E9FE89C0-A5D9-5682-AB42-69D8DA530767}"/>
              </a:ext>
            </a:extLst>
          </p:cNvPr>
          <p:cNvSpPr txBox="1">
            <a:spLocks/>
          </p:cNvSpPr>
          <p:nvPr/>
        </p:nvSpPr>
        <p:spPr>
          <a:xfrm>
            <a:off x="6096000" y="948686"/>
            <a:ext cx="2584449" cy="1115291"/>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4" name="Cím 1">
            <a:extLst>
              <a:ext uri="{FF2B5EF4-FFF2-40B4-BE49-F238E27FC236}">
                <a16:creationId xmlns:a16="http://schemas.microsoft.com/office/drawing/2014/main" id="{F9EF826E-670C-B7F4-2CA3-93C4E1DC4BCA}"/>
              </a:ext>
            </a:extLst>
          </p:cNvPr>
          <p:cNvSpPr txBox="1">
            <a:spLocks/>
          </p:cNvSpPr>
          <p:nvPr/>
        </p:nvSpPr>
        <p:spPr>
          <a:xfrm>
            <a:off x="9121990" y="4544290"/>
            <a:ext cx="2584448" cy="932874"/>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Étkeztetés</a:t>
            </a:r>
          </a:p>
        </p:txBody>
      </p:sp>
      <p:sp>
        <p:nvSpPr>
          <p:cNvPr id="5" name="Cím 1">
            <a:extLst>
              <a:ext uri="{FF2B5EF4-FFF2-40B4-BE49-F238E27FC236}">
                <a16:creationId xmlns:a16="http://schemas.microsoft.com/office/drawing/2014/main" id="{6C171AB6-1935-2577-BD08-8F167B790F36}"/>
              </a:ext>
            </a:extLst>
          </p:cNvPr>
          <p:cNvSpPr txBox="1">
            <a:spLocks/>
          </p:cNvSpPr>
          <p:nvPr/>
        </p:nvSpPr>
        <p:spPr>
          <a:xfrm>
            <a:off x="6096000" y="3428999"/>
            <a:ext cx="2584449" cy="1115291"/>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Idősek nappali ellátása</a:t>
            </a:r>
          </a:p>
        </p:txBody>
      </p:sp>
      <p:sp>
        <p:nvSpPr>
          <p:cNvPr id="6" name="Cím 1">
            <a:extLst>
              <a:ext uri="{FF2B5EF4-FFF2-40B4-BE49-F238E27FC236}">
                <a16:creationId xmlns:a16="http://schemas.microsoft.com/office/drawing/2014/main" id="{1EDCCCDA-4C34-080A-C099-73D8855F4DD0}"/>
              </a:ext>
            </a:extLst>
          </p:cNvPr>
          <p:cNvSpPr txBox="1">
            <a:spLocks/>
          </p:cNvSpPr>
          <p:nvPr/>
        </p:nvSpPr>
        <p:spPr>
          <a:xfrm>
            <a:off x="6095999" y="5628460"/>
            <a:ext cx="2584449" cy="1049190"/>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Házi segítségnyújtás</a:t>
            </a:r>
          </a:p>
        </p:txBody>
      </p:sp>
      <p:pic>
        <p:nvPicPr>
          <p:cNvPr id="3076" name="Picture 4" descr="SZKTT-SZSZK-Deszk">
            <a:extLst>
              <a:ext uri="{FF2B5EF4-FFF2-40B4-BE49-F238E27FC236}">
                <a16:creationId xmlns:a16="http://schemas.microsoft.com/office/drawing/2014/main" id="{C7EE57B0-F083-4A99-B591-C309EF87B0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655" y="292033"/>
            <a:ext cx="4036290" cy="353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0133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BAAAD-3C58-4B1B-5C8C-2828CD44AC33}"/>
            </a:ext>
          </a:extLst>
        </p:cNvPr>
        <p:cNvGrpSpPr/>
        <p:nvPr/>
      </p:nvGrpSpPr>
      <p:grpSpPr>
        <a:xfrm>
          <a:off x="0" y="0"/>
          <a:ext cx="0" cy="0"/>
          <a:chOff x="0" y="0"/>
          <a:chExt cx="0" cy="0"/>
        </a:xfrm>
      </p:grpSpPr>
      <p:sp>
        <p:nvSpPr>
          <p:cNvPr id="69" name="Téglalap 68">
            <a:extLst>
              <a:ext uri="{FF2B5EF4-FFF2-40B4-BE49-F238E27FC236}">
                <a16:creationId xmlns:a16="http://schemas.microsoft.com/office/drawing/2014/main" id="{04EFE446-8372-68A3-528B-F125FFD5E2EA}"/>
              </a:ext>
            </a:extLst>
          </p:cNvPr>
          <p:cNvSpPr/>
          <p:nvPr/>
        </p:nvSpPr>
        <p:spPr>
          <a:xfrm>
            <a:off x="1177637" y="3831771"/>
            <a:ext cx="4682836" cy="597413"/>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Kübekháza</a:t>
            </a:r>
          </a:p>
        </p:txBody>
      </p:sp>
      <p:sp>
        <p:nvSpPr>
          <p:cNvPr id="2" name="Cím 1">
            <a:extLst>
              <a:ext uri="{FF2B5EF4-FFF2-40B4-BE49-F238E27FC236}">
                <a16:creationId xmlns:a16="http://schemas.microsoft.com/office/drawing/2014/main" id="{88120CB8-115B-E3C3-E6A4-DC4514D21241}"/>
              </a:ext>
            </a:extLst>
          </p:cNvPr>
          <p:cNvSpPr txBox="1">
            <a:spLocks/>
          </p:cNvSpPr>
          <p:nvPr/>
        </p:nvSpPr>
        <p:spPr>
          <a:xfrm>
            <a:off x="9121990" y="2323995"/>
            <a:ext cx="2584448" cy="1018736"/>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
        <p:nvSpPr>
          <p:cNvPr id="3" name="Cím 1">
            <a:extLst>
              <a:ext uri="{FF2B5EF4-FFF2-40B4-BE49-F238E27FC236}">
                <a16:creationId xmlns:a16="http://schemas.microsoft.com/office/drawing/2014/main" id="{F59C61F9-2A6F-1C3B-B770-C7C5FD03EF39}"/>
              </a:ext>
            </a:extLst>
          </p:cNvPr>
          <p:cNvSpPr txBox="1">
            <a:spLocks/>
          </p:cNvSpPr>
          <p:nvPr/>
        </p:nvSpPr>
        <p:spPr>
          <a:xfrm>
            <a:off x="6096000" y="1034473"/>
            <a:ext cx="2584449" cy="1029504"/>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4" name="Cím 1">
            <a:extLst>
              <a:ext uri="{FF2B5EF4-FFF2-40B4-BE49-F238E27FC236}">
                <a16:creationId xmlns:a16="http://schemas.microsoft.com/office/drawing/2014/main" id="{93E5B617-A107-C310-545C-1898F4DDB66E}"/>
              </a:ext>
            </a:extLst>
          </p:cNvPr>
          <p:cNvSpPr txBox="1">
            <a:spLocks/>
          </p:cNvSpPr>
          <p:nvPr/>
        </p:nvSpPr>
        <p:spPr>
          <a:xfrm>
            <a:off x="9121990" y="4544290"/>
            <a:ext cx="2584448" cy="932874"/>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Étkeztetés</a:t>
            </a:r>
          </a:p>
        </p:txBody>
      </p:sp>
      <p:sp>
        <p:nvSpPr>
          <p:cNvPr id="5" name="Cím 1">
            <a:extLst>
              <a:ext uri="{FF2B5EF4-FFF2-40B4-BE49-F238E27FC236}">
                <a16:creationId xmlns:a16="http://schemas.microsoft.com/office/drawing/2014/main" id="{43F9EA7B-8AC3-7CE5-A755-D638556B778B}"/>
              </a:ext>
            </a:extLst>
          </p:cNvPr>
          <p:cNvSpPr txBox="1">
            <a:spLocks/>
          </p:cNvSpPr>
          <p:nvPr/>
        </p:nvSpPr>
        <p:spPr>
          <a:xfrm>
            <a:off x="6096000" y="3428999"/>
            <a:ext cx="2584449" cy="1115291"/>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Idősek nappali ellátása</a:t>
            </a:r>
          </a:p>
        </p:txBody>
      </p:sp>
      <p:sp>
        <p:nvSpPr>
          <p:cNvPr id="6" name="Cím 1">
            <a:extLst>
              <a:ext uri="{FF2B5EF4-FFF2-40B4-BE49-F238E27FC236}">
                <a16:creationId xmlns:a16="http://schemas.microsoft.com/office/drawing/2014/main" id="{7A841384-AA49-9DE2-8375-D0C3B2139F27}"/>
              </a:ext>
            </a:extLst>
          </p:cNvPr>
          <p:cNvSpPr txBox="1">
            <a:spLocks/>
          </p:cNvSpPr>
          <p:nvPr/>
        </p:nvSpPr>
        <p:spPr>
          <a:xfrm>
            <a:off x="6095999" y="5628460"/>
            <a:ext cx="2584449" cy="1049190"/>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Házi segítségnyújtás</a:t>
            </a:r>
          </a:p>
        </p:txBody>
      </p:sp>
      <p:pic>
        <p:nvPicPr>
          <p:cNvPr id="7" name="Picture 8" descr="Kübekháza">
            <a:extLst>
              <a:ext uri="{FF2B5EF4-FFF2-40B4-BE49-F238E27FC236}">
                <a16:creationId xmlns:a16="http://schemas.microsoft.com/office/drawing/2014/main" id="{8DCAFF7A-8320-887E-924D-B82B3D1A47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325" y="449924"/>
            <a:ext cx="4026134" cy="3381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1023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409D1-8894-3009-85B0-2EBD44A674D0}"/>
            </a:ext>
          </a:extLst>
        </p:cNvPr>
        <p:cNvGrpSpPr/>
        <p:nvPr/>
      </p:nvGrpSpPr>
      <p:grpSpPr>
        <a:xfrm>
          <a:off x="0" y="0"/>
          <a:ext cx="0" cy="0"/>
          <a:chOff x="0" y="0"/>
          <a:chExt cx="0" cy="0"/>
        </a:xfrm>
      </p:grpSpPr>
      <p:sp>
        <p:nvSpPr>
          <p:cNvPr id="69" name="Téglalap 68">
            <a:extLst>
              <a:ext uri="{FF2B5EF4-FFF2-40B4-BE49-F238E27FC236}">
                <a16:creationId xmlns:a16="http://schemas.microsoft.com/office/drawing/2014/main" id="{2EA0C4C0-551F-677C-3FC6-2305E9E81667}"/>
              </a:ext>
            </a:extLst>
          </p:cNvPr>
          <p:cNvSpPr/>
          <p:nvPr/>
        </p:nvSpPr>
        <p:spPr>
          <a:xfrm>
            <a:off x="1177637" y="3870035"/>
            <a:ext cx="4682836" cy="73890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Tiszasziget</a:t>
            </a:r>
          </a:p>
        </p:txBody>
      </p:sp>
      <p:sp>
        <p:nvSpPr>
          <p:cNvPr id="2" name="Cím 1">
            <a:extLst>
              <a:ext uri="{FF2B5EF4-FFF2-40B4-BE49-F238E27FC236}">
                <a16:creationId xmlns:a16="http://schemas.microsoft.com/office/drawing/2014/main" id="{2DFA2EAD-AF64-CE32-A10C-818A156E48BD}"/>
              </a:ext>
            </a:extLst>
          </p:cNvPr>
          <p:cNvSpPr txBox="1">
            <a:spLocks/>
          </p:cNvSpPr>
          <p:nvPr/>
        </p:nvSpPr>
        <p:spPr>
          <a:xfrm>
            <a:off x="9121990" y="2323995"/>
            <a:ext cx="2584448" cy="1018736"/>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
        <p:nvSpPr>
          <p:cNvPr id="3" name="Cím 1">
            <a:extLst>
              <a:ext uri="{FF2B5EF4-FFF2-40B4-BE49-F238E27FC236}">
                <a16:creationId xmlns:a16="http://schemas.microsoft.com/office/drawing/2014/main" id="{B8F3E9B9-2B62-D07B-BC74-FF9EC1EE3A52}"/>
              </a:ext>
            </a:extLst>
          </p:cNvPr>
          <p:cNvSpPr txBox="1">
            <a:spLocks/>
          </p:cNvSpPr>
          <p:nvPr/>
        </p:nvSpPr>
        <p:spPr>
          <a:xfrm>
            <a:off x="6096000" y="1034473"/>
            <a:ext cx="2584449" cy="1029504"/>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4" name="Cím 1">
            <a:extLst>
              <a:ext uri="{FF2B5EF4-FFF2-40B4-BE49-F238E27FC236}">
                <a16:creationId xmlns:a16="http://schemas.microsoft.com/office/drawing/2014/main" id="{D492F640-C6B6-D958-F6A7-5A588C65C3C1}"/>
              </a:ext>
            </a:extLst>
          </p:cNvPr>
          <p:cNvSpPr txBox="1">
            <a:spLocks/>
          </p:cNvSpPr>
          <p:nvPr/>
        </p:nvSpPr>
        <p:spPr>
          <a:xfrm>
            <a:off x="9121990" y="4544290"/>
            <a:ext cx="2584448" cy="932874"/>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Étkeztetés</a:t>
            </a:r>
          </a:p>
        </p:txBody>
      </p:sp>
      <p:sp>
        <p:nvSpPr>
          <p:cNvPr id="5" name="Cím 1">
            <a:extLst>
              <a:ext uri="{FF2B5EF4-FFF2-40B4-BE49-F238E27FC236}">
                <a16:creationId xmlns:a16="http://schemas.microsoft.com/office/drawing/2014/main" id="{B59329FB-01B3-6498-4A83-0677D8D65DBB}"/>
              </a:ext>
            </a:extLst>
          </p:cNvPr>
          <p:cNvSpPr txBox="1">
            <a:spLocks/>
          </p:cNvSpPr>
          <p:nvPr/>
        </p:nvSpPr>
        <p:spPr>
          <a:xfrm>
            <a:off x="6096000" y="3428999"/>
            <a:ext cx="2584449" cy="1115291"/>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Tanyagondnoki szolgálat</a:t>
            </a:r>
          </a:p>
        </p:txBody>
      </p:sp>
      <p:sp>
        <p:nvSpPr>
          <p:cNvPr id="6" name="Cím 1">
            <a:extLst>
              <a:ext uri="{FF2B5EF4-FFF2-40B4-BE49-F238E27FC236}">
                <a16:creationId xmlns:a16="http://schemas.microsoft.com/office/drawing/2014/main" id="{7E87CEA0-67C7-2F76-7E1B-3FD56869C0A1}"/>
              </a:ext>
            </a:extLst>
          </p:cNvPr>
          <p:cNvSpPr txBox="1">
            <a:spLocks/>
          </p:cNvSpPr>
          <p:nvPr/>
        </p:nvSpPr>
        <p:spPr>
          <a:xfrm>
            <a:off x="6095999" y="5628460"/>
            <a:ext cx="2584449" cy="1049190"/>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Házi segítségnyújtás</a:t>
            </a:r>
          </a:p>
        </p:txBody>
      </p:sp>
      <p:pic>
        <p:nvPicPr>
          <p:cNvPr id="3078" name="Picture 6">
            <a:extLst>
              <a:ext uri="{FF2B5EF4-FFF2-40B4-BE49-F238E27FC236}">
                <a16:creationId xmlns:a16="http://schemas.microsoft.com/office/drawing/2014/main" id="{6E4FFE10-4EB9-DAB3-9DA8-E37DC1D2E5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545" y="296139"/>
            <a:ext cx="3999345" cy="3573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6970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137B9-BF97-9B34-A7BA-B2D738822E40}"/>
            </a:ext>
          </a:extLst>
        </p:cNvPr>
        <p:cNvGrpSpPr/>
        <p:nvPr/>
      </p:nvGrpSpPr>
      <p:grpSpPr>
        <a:xfrm>
          <a:off x="0" y="0"/>
          <a:ext cx="0" cy="0"/>
          <a:chOff x="0" y="0"/>
          <a:chExt cx="0" cy="0"/>
        </a:xfrm>
      </p:grpSpPr>
      <p:sp>
        <p:nvSpPr>
          <p:cNvPr id="69" name="Téglalap 68">
            <a:extLst>
              <a:ext uri="{FF2B5EF4-FFF2-40B4-BE49-F238E27FC236}">
                <a16:creationId xmlns:a16="http://schemas.microsoft.com/office/drawing/2014/main" id="{50B1D094-6BA2-318D-38D4-E860F439909E}"/>
              </a:ext>
            </a:extLst>
          </p:cNvPr>
          <p:cNvSpPr/>
          <p:nvPr/>
        </p:nvSpPr>
        <p:spPr>
          <a:xfrm>
            <a:off x="1413164" y="3351966"/>
            <a:ext cx="4682836" cy="73890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Újszentiván</a:t>
            </a:r>
          </a:p>
        </p:txBody>
      </p:sp>
      <p:sp>
        <p:nvSpPr>
          <p:cNvPr id="2" name="Cím 1">
            <a:extLst>
              <a:ext uri="{FF2B5EF4-FFF2-40B4-BE49-F238E27FC236}">
                <a16:creationId xmlns:a16="http://schemas.microsoft.com/office/drawing/2014/main" id="{41930DD0-27A1-00D0-2337-96864D3937EF}"/>
              </a:ext>
            </a:extLst>
          </p:cNvPr>
          <p:cNvSpPr txBox="1">
            <a:spLocks/>
          </p:cNvSpPr>
          <p:nvPr/>
        </p:nvSpPr>
        <p:spPr>
          <a:xfrm>
            <a:off x="9121990" y="2323995"/>
            <a:ext cx="2584448" cy="1018736"/>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
        <p:nvSpPr>
          <p:cNvPr id="3" name="Cím 1">
            <a:extLst>
              <a:ext uri="{FF2B5EF4-FFF2-40B4-BE49-F238E27FC236}">
                <a16:creationId xmlns:a16="http://schemas.microsoft.com/office/drawing/2014/main" id="{80CBFA3E-34DE-657F-4934-76E6AB312468}"/>
              </a:ext>
            </a:extLst>
          </p:cNvPr>
          <p:cNvSpPr txBox="1">
            <a:spLocks/>
          </p:cNvSpPr>
          <p:nvPr/>
        </p:nvSpPr>
        <p:spPr>
          <a:xfrm>
            <a:off x="6446982" y="871330"/>
            <a:ext cx="2584449" cy="1029504"/>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4" name="Cím 1">
            <a:extLst>
              <a:ext uri="{FF2B5EF4-FFF2-40B4-BE49-F238E27FC236}">
                <a16:creationId xmlns:a16="http://schemas.microsoft.com/office/drawing/2014/main" id="{78BB0AF4-4011-676B-06C1-1E3F11645D50}"/>
              </a:ext>
            </a:extLst>
          </p:cNvPr>
          <p:cNvSpPr txBox="1">
            <a:spLocks/>
          </p:cNvSpPr>
          <p:nvPr/>
        </p:nvSpPr>
        <p:spPr>
          <a:xfrm>
            <a:off x="9121990" y="4544290"/>
            <a:ext cx="2584448" cy="932874"/>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Étkeztetés</a:t>
            </a:r>
          </a:p>
        </p:txBody>
      </p:sp>
      <p:sp>
        <p:nvSpPr>
          <p:cNvPr id="5" name="Cím 1">
            <a:extLst>
              <a:ext uri="{FF2B5EF4-FFF2-40B4-BE49-F238E27FC236}">
                <a16:creationId xmlns:a16="http://schemas.microsoft.com/office/drawing/2014/main" id="{3EFEE96A-19EF-77D2-E343-C7CC58BC934C}"/>
              </a:ext>
            </a:extLst>
          </p:cNvPr>
          <p:cNvSpPr txBox="1">
            <a:spLocks/>
          </p:cNvSpPr>
          <p:nvPr/>
        </p:nvSpPr>
        <p:spPr>
          <a:xfrm>
            <a:off x="6331529" y="3351966"/>
            <a:ext cx="2584449" cy="1115291"/>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Tanyagondnoki szolgálat</a:t>
            </a:r>
          </a:p>
        </p:txBody>
      </p:sp>
      <p:sp>
        <p:nvSpPr>
          <p:cNvPr id="6" name="Cím 1">
            <a:extLst>
              <a:ext uri="{FF2B5EF4-FFF2-40B4-BE49-F238E27FC236}">
                <a16:creationId xmlns:a16="http://schemas.microsoft.com/office/drawing/2014/main" id="{15924A53-54FF-1CAA-EC59-63EEA287F015}"/>
              </a:ext>
            </a:extLst>
          </p:cNvPr>
          <p:cNvSpPr txBox="1">
            <a:spLocks/>
          </p:cNvSpPr>
          <p:nvPr/>
        </p:nvSpPr>
        <p:spPr>
          <a:xfrm>
            <a:off x="6331528" y="5628460"/>
            <a:ext cx="2584449" cy="1049190"/>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Házi segítségnyújtás</a:t>
            </a:r>
          </a:p>
        </p:txBody>
      </p:sp>
      <p:pic>
        <p:nvPicPr>
          <p:cNvPr id="1026" name="Picture 2" descr="Az újszentiváni polgármesteri hivatal egy cégtemető, de a  közfoglalkoztatási programmal is trükközhettek - PestiSrácok">
            <a:extLst>
              <a:ext uri="{FF2B5EF4-FFF2-40B4-BE49-F238E27FC236}">
                <a16:creationId xmlns:a16="http://schemas.microsoft.com/office/drawing/2014/main" id="{069D044A-AA64-CE51-9BAA-55217CB210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330" y="334598"/>
            <a:ext cx="4448833" cy="3008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90541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2" name="Picture 10" descr="Ferencszállás">
            <a:extLst>
              <a:ext uri="{FF2B5EF4-FFF2-40B4-BE49-F238E27FC236}">
                <a16:creationId xmlns:a16="http://schemas.microsoft.com/office/drawing/2014/main" id="{63101AAC-DC02-4717-A0F0-AC120B3D39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769" y="279654"/>
            <a:ext cx="3224213" cy="2278819"/>
          </a:xfrm>
          <a:prstGeom prst="rect">
            <a:avLst/>
          </a:prstGeom>
          <a:noFill/>
          <a:extLst>
            <a:ext uri="{909E8E84-426E-40DD-AFC4-6F175D3DCCD1}">
              <a14:hiddenFill xmlns:a14="http://schemas.microsoft.com/office/drawing/2010/main">
                <a:solidFill>
                  <a:srgbClr val="FFFFFF"/>
                </a:solidFill>
              </a14:hiddenFill>
            </a:ext>
          </a:extLst>
        </p:spPr>
      </p:pic>
      <p:sp>
        <p:nvSpPr>
          <p:cNvPr id="64" name="Téglalap 63">
            <a:extLst>
              <a:ext uri="{FF2B5EF4-FFF2-40B4-BE49-F238E27FC236}">
                <a16:creationId xmlns:a16="http://schemas.microsoft.com/office/drawing/2014/main" id="{7173853C-1597-4958-B8C1-3ADCE2440B98}"/>
              </a:ext>
            </a:extLst>
          </p:cNvPr>
          <p:cNvSpPr/>
          <p:nvPr/>
        </p:nvSpPr>
        <p:spPr>
          <a:xfrm>
            <a:off x="1440873" y="2558474"/>
            <a:ext cx="3838791" cy="60036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Ferencszállás</a:t>
            </a:r>
          </a:p>
        </p:txBody>
      </p:sp>
      <p:pic>
        <p:nvPicPr>
          <p:cNvPr id="3084" name="Picture 12" descr="Klárafalva">
            <a:extLst>
              <a:ext uri="{FF2B5EF4-FFF2-40B4-BE49-F238E27FC236}">
                <a16:creationId xmlns:a16="http://schemas.microsoft.com/office/drawing/2014/main" id="{316E4925-AB98-4FC2-AB24-964522B08D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8768" y="3234956"/>
            <a:ext cx="3224213" cy="2510063"/>
          </a:xfrm>
          <a:prstGeom prst="rect">
            <a:avLst/>
          </a:prstGeom>
          <a:noFill/>
          <a:extLst>
            <a:ext uri="{909E8E84-426E-40DD-AFC4-6F175D3DCCD1}">
              <a14:hiddenFill xmlns:a14="http://schemas.microsoft.com/office/drawing/2010/main">
                <a:solidFill>
                  <a:srgbClr val="FFFFFF"/>
                </a:solidFill>
              </a14:hiddenFill>
            </a:ext>
          </a:extLst>
        </p:spPr>
      </p:pic>
      <p:sp>
        <p:nvSpPr>
          <p:cNvPr id="65" name="Téglalap 64">
            <a:extLst>
              <a:ext uri="{FF2B5EF4-FFF2-40B4-BE49-F238E27FC236}">
                <a16:creationId xmlns:a16="http://schemas.microsoft.com/office/drawing/2014/main" id="{2C58D484-F83B-4721-B07C-2925A9C9FA8E}"/>
              </a:ext>
            </a:extLst>
          </p:cNvPr>
          <p:cNvSpPr/>
          <p:nvPr/>
        </p:nvSpPr>
        <p:spPr>
          <a:xfrm>
            <a:off x="1440873" y="5745019"/>
            <a:ext cx="3838791" cy="60036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800" dirty="0">
                <a:solidFill>
                  <a:schemeClr val="tx1"/>
                </a:solidFill>
              </a:rPr>
              <a:t>Klárafalva</a:t>
            </a:r>
          </a:p>
        </p:txBody>
      </p:sp>
      <p:sp>
        <p:nvSpPr>
          <p:cNvPr id="15" name="Cím 1">
            <a:extLst>
              <a:ext uri="{FF2B5EF4-FFF2-40B4-BE49-F238E27FC236}">
                <a16:creationId xmlns:a16="http://schemas.microsoft.com/office/drawing/2014/main" id="{8F6990E8-EA43-9AA9-FAF9-234112AD2FBA}"/>
              </a:ext>
            </a:extLst>
          </p:cNvPr>
          <p:cNvSpPr txBox="1">
            <a:spLocks/>
          </p:cNvSpPr>
          <p:nvPr/>
        </p:nvSpPr>
        <p:spPr>
          <a:xfrm>
            <a:off x="5279663" y="1140691"/>
            <a:ext cx="2584449" cy="857250"/>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2" name="Cím 1">
            <a:extLst>
              <a:ext uri="{FF2B5EF4-FFF2-40B4-BE49-F238E27FC236}">
                <a16:creationId xmlns:a16="http://schemas.microsoft.com/office/drawing/2014/main" id="{361843DE-F1BC-630E-93FF-8B04E9F971F4}"/>
              </a:ext>
            </a:extLst>
          </p:cNvPr>
          <p:cNvSpPr txBox="1">
            <a:spLocks/>
          </p:cNvSpPr>
          <p:nvPr/>
        </p:nvSpPr>
        <p:spPr>
          <a:xfrm>
            <a:off x="5279664" y="4621935"/>
            <a:ext cx="2584450" cy="857250"/>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Gyermekjóléti szolgáltatás</a:t>
            </a:r>
          </a:p>
        </p:txBody>
      </p:sp>
      <p:sp>
        <p:nvSpPr>
          <p:cNvPr id="12" name="Cím 1">
            <a:extLst>
              <a:ext uri="{FF2B5EF4-FFF2-40B4-BE49-F238E27FC236}">
                <a16:creationId xmlns:a16="http://schemas.microsoft.com/office/drawing/2014/main" id="{003F6160-EE31-5DD1-33BA-35282844DFBA}"/>
              </a:ext>
            </a:extLst>
          </p:cNvPr>
          <p:cNvSpPr txBox="1">
            <a:spLocks/>
          </p:cNvSpPr>
          <p:nvPr/>
        </p:nvSpPr>
        <p:spPr>
          <a:xfrm>
            <a:off x="8624743" y="1140689"/>
            <a:ext cx="2285998" cy="857252"/>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
        <p:nvSpPr>
          <p:cNvPr id="3" name="Cím 1">
            <a:extLst>
              <a:ext uri="{FF2B5EF4-FFF2-40B4-BE49-F238E27FC236}">
                <a16:creationId xmlns:a16="http://schemas.microsoft.com/office/drawing/2014/main" id="{3D053D18-01BE-6285-F11F-A58FCA4DDA73}"/>
              </a:ext>
            </a:extLst>
          </p:cNvPr>
          <p:cNvSpPr txBox="1">
            <a:spLocks/>
          </p:cNvSpPr>
          <p:nvPr/>
        </p:nvSpPr>
        <p:spPr>
          <a:xfrm>
            <a:off x="8624743" y="4621933"/>
            <a:ext cx="2285998" cy="857252"/>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dk1"/>
                </a:solidFill>
                <a:latin typeface="+mn-lt"/>
                <a:ea typeface="+mn-ea"/>
                <a:cs typeface="+mn-cs"/>
              </a:defRPr>
            </a:lvl1pPr>
            <a:lvl2pPr eaLnBrk="1" hangingPunct="1">
              <a:defRPr>
                <a:solidFill>
                  <a:schemeClr val="dk1"/>
                </a:solidFill>
                <a:latin typeface="+mn-lt"/>
                <a:ea typeface="+mn-ea"/>
                <a:cs typeface="+mn-cs"/>
              </a:defRPr>
            </a:lvl2pPr>
            <a:lvl3pPr eaLnBrk="1" hangingPunct="1">
              <a:defRPr>
                <a:solidFill>
                  <a:schemeClr val="dk1"/>
                </a:solidFill>
                <a:latin typeface="+mn-lt"/>
                <a:ea typeface="+mn-ea"/>
                <a:cs typeface="+mn-cs"/>
              </a:defRPr>
            </a:lvl3pPr>
            <a:lvl4pPr eaLnBrk="1" hangingPunct="1">
              <a:defRPr>
                <a:solidFill>
                  <a:schemeClr val="dk1"/>
                </a:solidFill>
                <a:latin typeface="+mn-lt"/>
                <a:ea typeface="+mn-ea"/>
                <a:cs typeface="+mn-cs"/>
              </a:defRPr>
            </a:lvl4pPr>
            <a:lvl5pPr eaLnBrk="1" hangingPunct="1">
              <a:defRPr>
                <a:solidFill>
                  <a:schemeClr val="dk1"/>
                </a:solidFill>
                <a:latin typeface="+mn-lt"/>
                <a:ea typeface="+mn-ea"/>
                <a:cs typeface="+mn-cs"/>
              </a:defRPr>
            </a:lvl5pPr>
            <a:lvl6pPr eaLnBrk="1" hangingPunct="1">
              <a:defRPr>
                <a:solidFill>
                  <a:schemeClr val="dk1"/>
                </a:solidFill>
                <a:latin typeface="+mn-lt"/>
                <a:ea typeface="+mn-ea"/>
                <a:cs typeface="+mn-cs"/>
              </a:defRPr>
            </a:lvl6pPr>
            <a:lvl7pPr eaLnBrk="1" hangingPunct="1">
              <a:defRPr>
                <a:solidFill>
                  <a:schemeClr val="dk1"/>
                </a:solidFill>
                <a:latin typeface="+mn-lt"/>
                <a:ea typeface="+mn-ea"/>
                <a:cs typeface="+mn-cs"/>
              </a:defRPr>
            </a:lvl7pPr>
            <a:lvl8pPr eaLnBrk="1" hangingPunct="1">
              <a:defRPr>
                <a:solidFill>
                  <a:schemeClr val="dk1"/>
                </a:solidFill>
                <a:latin typeface="+mn-lt"/>
                <a:ea typeface="+mn-ea"/>
                <a:cs typeface="+mn-cs"/>
              </a:defRPr>
            </a:lvl8pPr>
            <a:lvl9pPr eaLnBrk="1" hangingPunct="1">
              <a:defRPr>
                <a:solidFill>
                  <a:schemeClr val="dk1"/>
                </a:solidFill>
                <a:latin typeface="+mn-lt"/>
                <a:ea typeface="+mn-ea"/>
                <a:cs typeface="+mn-cs"/>
              </a:defRPr>
            </a:lvl9pPr>
          </a:lstStyle>
          <a:p>
            <a:pPr algn="ctr"/>
            <a:r>
              <a:rPr lang="hu-HU" sz="1800" dirty="0"/>
              <a:t>Családsegítés</a:t>
            </a:r>
          </a:p>
        </p:txBody>
      </p:sp>
    </p:spTree>
    <p:extLst>
      <p:ext uri="{BB962C8B-B14F-4D97-AF65-F5344CB8AC3E}">
        <p14:creationId xmlns:p14="http://schemas.microsoft.com/office/powerpoint/2010/main" val="4005788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1B8989B-E07E-4A77-A884-22319079A6AD}"/>
              </a:ext>
            </a:extLst>
          </p:cNvPr>
          <p:cNvSpPr>
            <a:spLocks noGrp="1"/>
          </p:cNvSpPr>
          <p:nvPr>
            <p:ph type="ctrTitle"/>
          </p:nvPr>
        </p:nvSpPr>
        <p:spPr>
          <a:xfrm>
            <a:off x="1733549" y="2066924"/>
            <a:ext cx="9771063" cy="3800475"/>
          </a:xfrm>
        </p:spPr>
        <p:style>
          <a:lnRef idx="2">
            <a:schemeClr val="accent1"/>
          </a:lnRef>
          <a:fillRef idx="1">
            <a:schemeClr val="lt1"/>
          </a:fillRef>
          <a:effectRef idx="0">
            <a:schemeClr val="accent1"/>
          </a:effectRef>
          <a:fontRef idx="minor">
            <a:schemeClr val="dk1"/>
          </a:fontRef>
        </p:style>
        <p:txBody>
          <a:bodyPr>
            <a:normAutofit/>
          </a:bodyPr>
          <a:lstStyle/>
          <a:p>
            <a:pPr>
              <a:lnSpc>
                <a:spcPct val="107000"/>
              </a:lnSpc>
              <a:spcAft>
                <a:spcPts val="800"/>
              </a:spcAft>
            </a:pPr>
            <a:r>
              <a:rPr lang="hu-HU" sz="1800" b="1" dirty="0">
                <a:effectLst/>
                <a:latin typeface="Times New Roman" panose="02020603050405020304" pitchFamily="18" charset="0"/>
                <a:ea typeface="Calibri" panose="020F0502020204030204" pitchFamily="34" charset="0"/>
                <a:cs typeface="Times New Roman" panose="02020603050405020304" pitchFamily="18" charset="0"/>
              </a:rPr>
              <a:t>A szolgáltatás célja, feladata</a:t>
            </a:r>
            <a:br>
              <a:rPr lang="hu-HU" sz="1800" dirty="0">
                <a:effectLst/>
                <a:latin typeface="Calibri" panose="020F0502020204030204" pitchFamily="34"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Legalább napi egyszeri meleg étkezéséről történő gondoskodás, azon rászorultak részére, akik azt önmaguk, illetve ellátottjaik részére tartósan, vagy átmeneti jelleggel nem képesek biztosítani.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településen élő fogyatékos személyek, pszichiátriai betegek, hajléktalan személyek, szenvedélybetegek, illetve koruk vagy egészségi állapotuk miatt rászorultak részére lehetőséget kell nyújtani az étkeztetés igénybevételére, illetve segítséget kell nyújtani a saját lakóhelyükön történő étkezés biztosítására.</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br>
              <a:rPr lang="hu-HU" sz="1800" dirty="0">
                <a:effectLst/>
                <a:latin typeface="Calibri" panose="020F0502020204030204" pitchFamily="34"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étkeztetés a jogszabályi feltételeknek megfelelően, a célként megfogalmazott alapvető biológiai szükséglet kielégítésének, a </a:t>
            </a:r>
            <a:r>
              <a:rPr lang="hu-HU" sz="1800" b="1" dirty="0">
                <a:effectLst/>
                <a:latin typeface="Times New Roman" panose="02020603050405020304" pitchFamily="18" charset="0"/>
                <a:ea typeface="Calibri" panose="020F0502020204030204" pitchFamily="34" charset="0"/>
                <a:cs typeface="Times New Roman" panose="02020603050405020304" pitchFamily="18" charset="0"/>
              </a:rPr>
              <a:t>napi ebéd szociális szolgáltatás formájában </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történő biztosítása.</a:t>
            </a:r>
            <a:br>
              <a:rPr lang="hu-HU" sz="1800" dirty="0">
                <a:effectLst/>
                <a:latin typeface="Calibri" panose="020F0502020204030204" pitchFamily="34" charset="0"/>
                <a:ea typeface="Calibri" panose="020F0502020204030204" pitchFamily="34" charset="0"/>
                <a:cs typeface="Times New Roman" panose="02020603050405020304" pitchFamily="18" charset="0"/>
              </a:rPr>
            </a:br>
            <a:endParaRPr lang="hu-HU" sz="1200" dirty="0"/>
          </a:p>
        </p:txBody>
      </p:sp>
      <p:sp>
        <p:nvSpPr>
          <p:cNvPr id="6" name="Alcím 5">
            <a:extLst>
              <a:ext uri="{FF2B5EF4-FFF2-40B4-BE49-F238E27FC236}">
                <a16:creationId xmlns:a16="http://schemas.microsoft.com/office/drawing/2014/main" id="{EA0463BC-3193-4036-ACC9-EFA7A858C154}"/>
              </a:ext>
            </a:extLst>
          </p:cNvPr>
          <p:cNvSpPr>
            <a:spLocks noGrp="1"/>
          </p:cNvSpPr>
          <p:nvPr>
            <p:ph type="subTitle" idx="1"/>
          </p:nvPr>
        </p:nvSpPr>
        <p:spPr>
          <a:xfrm>
            <a:off x="2027238" y="7220541"/>
            <a:ext cx="8915399" cy="1126283"/>
          </a:xfrm>
        </p:spPr>
        <p:txBody>
          <a:bodyPr/>
          <a:lstStyle/>
          <a:p>
            <a:endParaRPr lang="hu-HU" dirty="0"/>
          </a:p>
        </p:txBody>
      </p:sp>
      <p:sp>
        <p:nvSpPr>
          <p:cNvPr id="4" name="Téglalap 3">
            <a:extLst>
              <a:ext uri="{FF2B5EF4-FFF2-40B4-BE49-F238E27FC236}">
                <a16:creationId xmlns:a16="http://schemas.microsoft.com/office/drawing/2014/main" id="{70B6AB41-4CC1-4AC1-85F0-D5B8338E4831}"/>
              </a:ext>
            </a:extLst>
          </p:cNvPr>
          <p:cNvSpPr/>
          <p:nvPr/>
        </p:nvSpPr>
        <p:spPr>
          <a:xfrm>
            <a:off x="847725" y="990602"/>
            <a:ext cx="2886075" cy="6616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t>Étkeztetés</a:t>
            </a:r>
          </a:p>
        </p:txBody>
      </p:sp>
      <p:pic>
        <p:nvPicPr>
          <p:cNvPr id="1028" name="Picture 4" descr="Főzés szakácskönyvből? - Amit olvasok">
            <a:extLst>
              <a:ext uri="{FF2B5EF4-FFF2-40B4-BE49-F238E27FC236}">
                <a16:creationId xmlns:a16="http://schemas.microsoft.com/office/drawing/2014/main" id="{2360A71D-0D45-4E9E-9AA1-0450F1447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875" y="95250"/>
            <a:ext cx="1905000" cy="1971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4431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9C71D91-4753-4465-B90D-FFD88E740DD6}"/>
              </a:ext>
            </a:extLst>
          </p:cNvPr>
          <p:cNvSpPr>
            <a:spLocks noGrp="1"/>
          </p:cNvSpPr>
          <p:nvPr>
            <p:ph type="ctrTitle"/>
          </p:nvPr>
        </p:nvSpPr>
        <p:spPr>
          <a:xfrm>
            <a:off x="1857375" y="2181225"/>
            <a:ext cx="9810749" cy="4324350"/>
          </a:xfrm>
          <a:ln/>
        </p:spPr>
        <p:style>
          <a:lnRef idx="2">
            <a:schemeClr val="accent1"/>
          </a:lnRef>
          <a:fillRef idx="1">
            <a:schemeClr val="lt1"/>
          </a:fillRef>
          <a:effectRef idx="0">
            <a:schemeClr val="accent1"/>
          </a:effectRef>
          <a:fontRef idx="minor">
            <a:schemeClr val="dk1"/>
          </a:fontRef>
        </p:style>
        <p:txBody>
          <a:bodyPr>
            <a:noAutofit/>
          </a:bodyPr>
          <a:lstStyle/>
          <a:p>
            <a:pPr>
              <a:lnSpc>
                <a:spcPct val="107000"/>
              </a:lnSpc>
              <a:spcAft>
                <a:spcPts val="800"/>
              </a:spcAft>
            </a:pPr>
            <a:r>
              <a:rPr lang="hu-HU" sz="1600" b="1" dirty="0">
                <a:effectLst/>
                <a:latin typeface="Times New Roman" panose="02020603050405020304" pitchFamily="18" charset="0"/>
                <a:ea typeface="Calibri" panose="020F0502020204030204" pitchFamily="34" charset="0"/>
                <a:cs typeface="Times New Roman" panose="02020603050405020304" pitchFamily="18" charset="0"/>
              </a:rPr>
              <a:t>A szolgáltatás célja, feladata</a:t>
            </a:r>
            <a:br>
              <a:rPr lang="hu-HU" sz="14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 szolgáltatás célja az ellátást igénybe vevő önálló életvitelének fenntartása szükségleteinek megfelelően oly módon, hogy fizikai, mentális, szociális szükséglete </a:t>
            </a:r>
            <a:r>
              <a:rPr lang="hu-HU" sz="1600" b="1" dirty="0">
                <a:effectLst/>
                <a:latin typeface="Times New Roman" panose="02020603050405020304" pitchFamily="18" charset="0"/>
                <a:ea typeface="Calibri" panose="020F0502020204030204" pitchFamily="34" charset="0"/>
                <a:cs typeface="Times New Roman" panose="02020603050405020304" pitchFamily="18" charset="0"/>
              </a:rPr>
              <a:t>saját környezetében</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 életkorának, élethelyzetének és egészségi állapotának megfelelően, meglévő képességeinek fenntartásával és fejlesztésével biztosítva legyen.</a:t>
            </a:r>
            <a:br>
              <a:rPr lang="hu-HU" sz="1600" dirty="0">
                <a:effectLst/>
                <a:latin typeface="Times New Roman" panose="02020603050405020304" pitchFamily="18" charset="0"/>
                <a:ea typeface="Calibri" panose="020F0502020204030204" pitchFamily="34" charset="0"/>
                <a:cs typeface="Times New Roman" panose="02020603050405020304" pitchFamily="18" charset="0"/>
              </a:rPr>
            </a:b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400" i="1" dirty="0">
                <a:effectLst/>
                <a:latin typeface="Times New Roman" panose="02020603050405020304" pitchFamily="18" charset="0"/>
                <a:ea typeface="Calibri" panose="020F0502020204030204" pitchFamily="34" charset="0"/>
                <a:cs typeface="Times New Roman" panose="02020603050405020304" pitchFamily="18" charset="0"/>
              </a:rPr>
              <a:t>Feladata:</a:t>
            </a:r>
            <a:br>
              <a:rPr lang="hu-HU" sz="1400" i="1" dirty="0">
                <a:effectLst/>
                <a:latin typeface="Times New Roman" panose="02020603050405020304" pitchFamily="18" charset="0"/>
                <a:ea typeface="Calibri" panose="020F0502020204030204" pitchFamily="34" charset="0"/>
                <a:cs typeface="Times New Roman" panose="02020603050405020304" pitchFamily="18" charset="0"/>
              </a:rPr>
            </a:br>
            <a:br>
              <a:rPr lang="hu-HU" sz="14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az ellátást igénybe vevővel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segítő kapcsolat</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kialakítása, és fenntartása,</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az orvos előírása szerinti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alapvető gondozási</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és </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ápolási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feladatok</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ellátása,</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személyi</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és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lakókörnyezeti higiéné</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megtartásában,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háztartásának vitelében</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való közreműködés,</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segítségnyújtás az ellátást igénybe vevőnek a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környezetével való kapcsolattartásában</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az ellátottat érintő</a:t>
            </a:r>
            <a:r>
              <a:rPr lang="hu-HU"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veszélyhelyzet megelőzése</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 a kialakult veszélyhelyzet elhárítása,</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szabadidős, foglalkoztató és rehabilitációs</a:t>
            </a:r>
            <a:r>
              <a:rPr lang="hu-HU"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programok</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szervezésében</a:t>
            </a:r>
            <a:r>
              <a:rPr lang="hu-HU"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való részvétel,</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az ellátást igénybe vevő segítése a számukra szükséges</a:t>
            </a:r>
            <a:r>
              <a:rPr lang="hu-HU" sz="16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szociális ellátásokhoz</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való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hozzájutásban</a:t>
            </a:r>
            <a:r>
              <a:rPr lang="hu-HU" sz="1600" b="1" dirty="0">
                <a:effectLst/>
                <a:latin typeface="Times New Roman" panose="02020603050405020304" pitchFamily="18" charset="0"/>
                <a:ea typeface="Calibri" panose="020F0502020204030204" pitchFamily="34" charset="0"/>
                <a:cs typeface="Times New Roman" panose="02020603050405020304" pitchFamily="18" charset="0"/>
              </a:rPr>
              <a:t>,</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Calibri" panose="020F0502020204030204" pitchFamily="34" charset="0"/>
                <a:cs typeface="Times New Roman" panose="02020603050405020304" pitchFamily="18" charset="0"/>
              </a:rPr>
              <a:t>szükség esetén a bentlakásos szociális intézménybe történő </a:t>
            </a:r>
            <a:r>
              <a:rPr lang="hu-HU" sz="1600" b="1" i="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beköltözés segítése</a:t>
            </a:r>
            <a:r>
              <a:rPr lang="hu-HU" sz="16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br>
              <a:rPr lang="hu-HU" sz="1600" dirty="0">
                <a:effectLst/>
                <a:latin typeface="Calibri" panose="020F0502020204030204" pitchFamily="34" charset="0"/>
                <a:ea typeface="Calibri" panose="020F0502020204030204" pitchFamily="34" charset="0"/>
                <a:cs typeface="Times New Roman" panose="02020603050405020304" pitchFamily="18" charset="0"/>
              </a:rPr>
            </a:br>
            <a:endParaRPr lang="hu-HU" sz="1600" dirty="0"/>
          </a:p>
        </p:txBody>
      </p:sp>
      <p:sp>
        <p:nvSpPr>
          <p:cNvPr id="5" name="Téglalap 4">
            <a:extLst>
              <a:ext uri="{FF2B5EF4-FFF2-40B4-BE49-F238E27FC236}">
                <a16:creationId xmlns:a16="http://schemas.microsoft.com/office/drawing/2014/main" id="{0F20EAB9-165B-486B-85FB-4C69CC2BBED1}"/>
              </a:ext>
            </a:extLst>
          </p:cNvPr>
          <p:cNvSpPr/>
          <p:nvPr/>
        </p:nvSpPr>
        <p:spPr>
          <a:xfrm>
            <a:off x="847725" y="790575"/>
            <a:ext cx="2886075" cy="7048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t>Házi segítségnyújtás</a:t>
            </a:r>
          </a:p>
        </p:txBody>
      </p:sp>
      <p:pic>
        <p:nvPicPr>
          <p:cNvPr id="4100" name="Picture 4" descr="Premium Vector | Illustration cartoon of elderly couple standing and  holding hands in the park. happy grandparents day concept.">
            <a:extLst>
              <a:ext uri="{FF2B5EF4-FFF2-40B4-BE49-F238E27FC236}">
                <a16:creationId xmlns:a16="http://schemas.microsoft.com/office/drawing/2014/main" id="{30F0B17C-F756-48C1-9088-71D7E8DCD6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2626" y="78038"/>
            <a:ext cx="2000250"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48982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églalap 3">
            <a:extLst>
              <a:ext uri="{FF2B5EF4-FFF2-40B4-BE49-F238E27FC236}">
                <a16:creationId xmlns:a16="http://schemas.microsoft.com/office/drawing/2014/main" id="{0624A7C2-6BD5-4866-B389-8F4D169C03E5}"/>
              </a:ext>
            </a:extLst>
          </p:cNvPr>
          <p:cNvSpPr/>
          <p:nvPr/>
        </p:nvSpPr>
        <p:spPr>
          <a:xfrm>
            <a:off x="885825" y="419100"/>
            <a:ext cx="2895600" cy="6000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t>Idősek nappali ellátása</a:t>
            </a:r>
          </a:p>
        </p:txBody>
      </p:sp>
      <p:sp>
        <p:nvSpPr>
          <p:cNvPr id="6" name="Cím 5">
            <a:extLst>
              <a:ext uri="{FF2B5EF4-FFF2-40B4-BE49-F238E27FC236}">
                <a16:creationId xmlns:a16="http://schemas.microsoft.com/office/drawing/2014/main" id="{6F505565-1CAA-416B-95F9-EADCFB3AADE9}"/>
              </a:ext>
            </a:extLst>
          </p:cNvPr>
          <p:cNvSpPr>
            <a:spLocks noGrp="1"/>
          </p:cNvSpPr>
          <p:nvPr>
            <p:ph type="ctrTitle"/>
          </p:nvPr>
        </p:nvSpPr>
        <p:spPr>
          <a:xfrm>
            <a:off x="1790700" y="1819274"/>
            <a:ext cx="9713911" cy="4848226"/>
          </a:xfrm>
        </p:spPr>
        <p:style>
          <a:lnRef idx="2">
            <a:schemeClr val="accent1"/>
          </a:lnRef>
          <a:fillRef idx="1">
            <a:schemeClr val="lt1"/>
          </a:fillRef>
          <a:effectRef idx="0">
            <a:schemeClr val="accent1"/>
          </a:effectRef>
          <a:fontRef idx="minor">
            <a:schemeClr val="dk1"/>
          </a:fontRef>
        </p:style>
        <p:txBody>
          <a:bodyPr anchor="ctr">
            <a:normAutofit fontScale="90000"/>
          </a:bodyPr>
          <a:lstStyle/>
          <a:p>
            <a:pPr>
              <a:lnSpc>
                <a:spcPct val="115000"/>
              </a:lnSpc>
            </a:pPr>
            <a:r>
              <a:rPr lang="hu-HU" sz="1800" b="1" dirty="0">
                <a:effectLst/>
                <a:latin typeface="Times New Roman" panose="02020603050405020304" pitchFamily="18" charset="0"/>
                <a:ea typeface="Calibri" panose="020F0502020204030204" pitchFamily="34" charset="0"/>
                <a:cs typeface="Times New Roman" panose="02020603050405020304" pitchFamily="18" charset="0"/>
              </a:rPr>
              <a:t>A szolgáltatás célja, feladata </a:t>
            </a:r>
            <a:br>
              <a:rPr lang="hu-HU" sz="1800" b="1" dirty="0">
                <a:effectLst/>
                <a:latin typeface="Times New Roman" panose="02020603050405020304" pitchFamily="18" charset="0"/>
                <a:ea typeface="Calibri" panose="020F0502020204030204" pitchFamily="34" charset="0"/>
                <a:cs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A nappali ellátás szociális és mentális támogatásra szoruló, </a:t>
            </a:r>
            <a:r>
              <a:rPr lang="hu-HU" sz="1600" b="1" dirty="0">
                <a:solidFill>
                  <a:srgbClr val="00B050"/>
                </a:solidFill>
                <a:effectLst/>
                <a:latin typeface="Times New Roman" panose="02020603050405020304" pitchFamily="18" charset="0"/>
                <a:ea typeface="Times New Roman" panose="02020603050405020304" pitchFamily="18" charset="0"/>
              </a:rPr>
              <a:t>önmaguk ellátására részben képes </a:t>
            </a:r>
            <a:r>
              <a:rPr lang="hu-HU" sz="1600" dirty="0">
                <a:effectLst/>
                <a:latin typeface="Times New Roman" panose="02020603050405020304" pitchFamily="18" charset="0"/>
                <a:ea typeface="Times New Roman" panose="02020603050405020304" pitchFamily="18" charset="0"/>
              </a:rPr>
              <a:t>időskorúak napközbeni gondozására szolgál.</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Lehetőséget biztosít a napközbeni tartózkodásra, </a:t>
            </a:r>
            <a:r>
              <a:rPr lang="hu-HU" sz="1600" b="1" dirty="0">
                <a:solidFill>
                  <a:srgbClr val="00B050"/>
                </a:solidFill>
                <a:effectLst/>
                <a:latin typeface="Times New Roman" panose="02020603050405020304" pitchFamily="18" charset="0"/>
                <a:ea typeface="Times New Roman" panose="02020603050405020304" pitchFamily="18" charset="0"/>
              </a:rPr>
              <a:t>társas kapcsolatok kialakítására</a:t>
            </a:r>
            <a:r>
              <a:rPr lang="hu-HU" sz="1600" dirty="0">
                <a:effectLst/>
                <a:latin typeface="Times New Roman" panose="02020603050405020304" pitchFamily="18" charset="0"/>
                <a:ea typeface="Times New Roman" panose="02020603050405020304" pitchFamily="18" charset="0"/>
              </a:rPr>
              <a:t>, valamint alapvető higiéniai szükségletek kielégítésére irányul, az igénybe vevők részére napi életritmust biztosító, </a:t>
            </a:r>
            <a:r>
              <a:rPr lang="hu-HU" sz="1600" b="1" dirty="0">
                <a:solidFill>
                  <a:srgbClr val="00B050"/>
                </a:solidFill>
                <a:effectLst/>
                <a:latin typeface="Times New Roman" panose="02020603050405020304" pitchFamily="18" charset="0"/>
                <a:ea typeface="Times New Roman" panose="02020603050405020304" pitchFamily="18" charset="0"/>
              </a:rPr>
              <a:t>közösségi szolgáltatásokat </a:t>
            </a:r>
            <a:r>
              <a:rPr lang="hu-HU" sz="1600" dirty="0">
                <a:effectLst/>
                <a:latin typeface="Times New Roman" panose="02020603050405020304" pitchFamily="18" charset="0"/>
                <a:ea typeface="Times New Roman" panose="02020603050405020304" pitchFamily="18" charset="0"/>
              </a:rPr>
              <a:t>szervez.</a:t>
            </a:r>
            <a:br>
              <a:rPr lang="hu-HU" sz="1600" dirty="0">
                <a:effectLst/>
                <a:latin typeface="Times New Roman" panose="02020603050405020304" pitchFamily="18" charset="0"/>
                <a:ea typeface="Times New Roman" panose="02020603050405020304" pitchFamily="18" charset="0"/>
              </a:rPr>
            </a:b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A nappali ellátás működése során a legfontosabb cél az idős korosztály </a:t>
            </a:r>
            <a:r>
              <a:rPr lang="hu-HU" sz="1600" b="1" dirty="0">
                <a:effectLst/>
                <a:latin typeface="Times New Roman" panose="02020603050405020304" pitchFamily="18" charset="0"/>
                <a:ea typeface="Times New Roman" panose="02020603050405020304" pitchFamily="18" charset="0"/>
              </a:rPr>
              <a:t>életminőségének javítása,</a:t>
            </a:r>
            <a:r>
              <a:rPr lang="hu-HU" sz="1600" dirty="0">
                <a:effectLst/>
                <a:latin typeface="Times New Roman" panose="02020603050405020304" pitchFamily="18" charset="0"/>
                <a:ea typeface="Times New Roman" panose="02020603050405020304" pitchFamily="18" charset="0"/>
              </a:rPr>
              <a:t> az idősekről alkotott kép formálása, a generációk közötti kapcsolatok erősítése, </a:t>
            </a:r>
            <a:r>
              <a:rPr lang="hu-HU" sz="1600" b="1" dirty="0">
                <a:solidFill>
                  <a:srgbClr val="00B050"/>
                </a:solidFill>
                <a:effectLst/>
                <a:latin typeface="Times New Roman" panose="02020603050405020304" pitchFamily="18" charset="0"/>
                <a:ea typeface="Times New Roman" panose="02020603050405020304" pitchFamily="18" charset="0"/>
              </a:rPr>
              <a:t>kulturális- sport szabadidős tevékenységek </a:t>
            </a:r>
            <a:r>
              <a:rPr lang="hu-HU" sz="1600" dirty="0">
                <a:effectLst/>
                <a:latin typeface="Times New Roman" panose="02020603050405020304" pitchFamily="18" charset="0"/>
                <a:ea typeface="Times New Roman" panose="02020603050405020304" pitchFamily="18" charset="0"/>
              </a:rPr>
              <a:t>szervezése. </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Ezzel együtt fontos az </a:t>
            </a:r>
            <a:r>
              <a:rPr lang="hu-HU" sz="1600" b="1" dirty="0">
                <a:effectLst/>
                <a:latin typeface="Times New Roman" panose="02020603050405020304" pitchFamily="18" charset="0"/>
                <a:ea typeface="Times New Roman" panose="02020603050405020304" pitchFamily="18" charset="0"/>
              </a:rPr>
              <a:t>egészséges idősödés megélésének elősegítése</a:t>
            </a:r>
            <a:r>
              <a:rPr lang="hu-HU" sz="1600" dirty="0">
                <a:effectLst/>
                <a:latin typeface="Times New Roman" panose="02020603050405020304" pitchFamily="18" charset="0"/>
                <a:ea typeface="Times New Roman" panose="02020603050405020304" pitchFamily="18" charset="0"/>
              </a:rPr>
              <a:t>, hiszen ez függ az egyénre jellemző folyamatok minőségétől, a test és lélek öregedéséhez való alkalmazkodástól, tanulási képességtől, önellátás mértékétől, aktivitástól, a világgal való kapcsolattól. </a:t>
            </a:r>
            <a:br>
              <a:rPr lang="hu-HU" sz="1600" dirty="0">
                <a:effectLst/>
                <a:latin typeface="Times New Roman" panose="02020603050405020304" pitchFamily="18" charset="0"/>
                <a:ea typeface="Times New Roman" panose="02020603050405020304" pitchFamily="18" charset="0"/>
              </a:rPr>
            </a:br>
            <a:br>
              <a:rPr lang="hu-HU" sz="1600" dirty="0">
                <a:effectLst/>
                <a:latin typeface="Times New Roman" panose="02020603050405020304" pitchFamily="18" charset="0"/>
                <a:ea typeface="Times New Roman" panose="02020603050405020304" pitchFamily="18" charset="0"/>
              </a:rPr>
            </a:br>
            <a:r>
              <a:rPr lang="hu-HU" sz="1600" i="1" dirty="0">
                <a:effectLst/>
                <a:latin typeface="Times New Roman" panose="02020603050405020304" pitchFamily="18" charset="0"/>
                <a:ea typeface="Times New Roman" panose="02020603050405020304" pitchFamily="18" charset="0"/>
              </a:rPr>
              <a:t>Az idősek nappali ellátásának szolgáltatásai:</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szabadidős programok szervezése,</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egészségügyi alapellátás megszervezése,</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szakosított ellátáshoz való hozzájutás segítése,</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hivatalos ügyek intézésének a segítése,</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életvitelre vonatkozó tanácsadás,</a:t>
            </a:r>
            <a:br>
              <a:rPr lang="hu-HU" sz="1600" dirty="0">
                <a:effectLst/>
                <a:latin typeface="Times New Roman" panose="02020603050405020304" pitchFamily="18" charset="0"/>
                <a:ea typeface="Times New Roman" panose="02020603050405020304" pitchFamily="18" charset="0"/>
              </a:rPr>
            </a:br>
            <a:r>
              <a:rPr lang="hu-HU" sz="1600" dirty="0">
                <a:effectLst/>
                <a:latin typeface="Times New Roman" panose="02020603050405020304" pitchFamily="18" charset="0"/>
                <a:ea typeface="Times New Roman" panose="02020603050405020304" pitchFamily="18" charset="0"/>
              </a:rPr>
              <a:t>- mentális segítségnyújtás, tanácsadás</a:t>
            </a:r>
            <a:br>
              <a:rPr lang="hu-HU" sz="1600" dirty="0">
                <a:effectLst/>
                <a:latin typeface="Times New Roman" panose="02020603050405020304" pitchFamily="18" charset="0"/>
                <a:ea typeface="Times New Roman" panose="02020603050405020304" pitchFamily="18" charset="0"/>
              </a:rPr>
            </a:br>
            <a:endParaRPr lang="hu-HU" sz="1600" dirty="0"/>
          </a:p>
        </p:txBody>
      </p:sp>
      <p:pic>
        <p:nvPicPr>
          <p:cNvPr id="5126" name="Picture 6" descr="Illustrazione cartoon di una coppia di anziani che parla tra loro ai  generativa | Foto Premium">
            <a:extLst>
              <a:ext uri="{FF2B5EF4-FFF2-40B4-BE49-F238E27FC236}">
                <a16:creationId xmlns:a16="http://schemas.microsoft.com/office/drawing/2014/main" id="{42462CC8-CDAB-4B8F-8052-FECC070F13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5876" y="352425"/>
            <a:ext cx="2598735" cy="1466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538479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zöveg helye 2">
            <a:extLst>
              <a:ext uri="{FF2B5EF4-FFF2-40B4-BE49-F238E27FC236}">
                <a16:creationId xmlns:a16="http://schemas.microsoft.com/office/drawing/2014/main" id="{F883AD99-0CD1-4218-9A4B-2B3A8C17D5B3}"/>
              </a:ext>
            </a:extLst>
          </p:cNvPr>
          <p:cNvSpPr>
            <a:spLocks noGrp="1"/>
          </p:cNvSpPr>
          <p:nvPr>
            <p:ph type="body" idx="1"/>
          </p:nvPr>
        </p:nvSpPr>
        <p:spPr>
          <a:xfrm>
            <a:off x="1819276" y="1647825"/>
            <a:ext cx="9685336" cy="4733926"/>
          </a:xfrm>
        </p:spPr>
        <p:style>
          <a:lnRef idx="2">
            <a:schemeClr val="accent1"/>
          </a:lnRef>
          <a:fillRef idx="1">
            <a:schemeClr val="lt1"/>
          </a:fillRef>
          <a:effectRef idx="0">
            <a:schemeClr val="accent1"/>
          </a:effectRef>
          <a:fontRef idx="minor">
            <a:schemeClr val="dk1"/>
          </a:fontRef>
        </p:style>
        <p:txBody>
          <a:bodyPr>
            <a:normAutofit/>
          </a:bodyPr>
          <a:lstStyle/>
          <a:p>
            <a:pPr>
              <a:lnSpc>
                <a:spcPct val="150000"/>
              </a:lnSpc>
            </a:pPr>
            <a:endParaRPr kumimoji="0" lang="hu-HU" sz="16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kumimoji="0" lang="hu-HU" sz="16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t>A szolgáltatás célja, feladata</a:t>
            </a:r>
          </a:p>
          <a:p>
            <a:pPr>
              <a:spcBef>
                <a:spcPts val="0"/>
              </a:spcBef>
            </a:pPr>
            <a:r>
              <a:rPr lang="hu-HU" sz="1600" dirty="0">
                <a:solidFill>
                  <a:schemeClr val="tx1"/>
                </a:solidFill>
                <a:effectLst/>
                <a:latin typeface="Times New Roman" panose="02020603050405020304" pitchFamily="18" charset="0"/>
                <a:ea typeface="Times New Roman" panose="02020603050405020304" pitchFamily="18" charset="0"/>
              </a:rPr>
              <a:t> A tanyagondnokok segítséget nyújtanak az idősek ellátásában, orvoshoz szállításban, bevásárlásban, egyéb programokban, és kapcsolatot tartanak a tanyai lakosokkal.</a:t>
            </a:r>
          </a:p>
          <a:p>
            <a:pPr>
              <a:spcBef>
                <a:spcPts val="0"/>
              </a:spcBef>
            </a:pPr>
            <a:r>
              <a:rPr lang="hu-HU" sz="1600" dirty="0">
                <a:solidFill>
                  <a:schemeClr val="tx1"/>
                </a:solidFill>
                <a:latin typeface="Times New Roman" panose="02020603050405020304" pitchFamily="18" charset="0"/>
                <a:ea typeface="Times New Roman" panose="02020603050405020304" pitchFamily="18" charset="0"/>
              </a:rPr>
              <a:t>Feladatuk a </a:t>
            </a:r>
            <a:r>
              <a:rPr lang="hu-HU" sz="1600" b="1" dirty="0">
                <a:solidFill>
                  <a:srgbClr val="00B050"/>
                </a:solidFill>
                <a:latin typeface="Times New Roman" panose="02020603050405020304" pitchFamily="18" charset="0"/>
                <a:ea typeface="Times New Roman" panose="02020603050405020304" pitchFamily="18" charset="0"/>
              </a:rPr>
              <a:t>külterületi lakosok egyéb </a:t>
            </a:r>
            <a:r>
              <a:rPr lang="hu-HU" sz="1600" b="1" dirty="0">
                <a:solidFill>
                  <a:srgbClr val="00B050"/>
                </a:solidFill>
                <a:effectLst/>
                <a:latin typeface="Times New Roman" panose="02020603050405020304" pitchFamily="18" charset="0"/>
                <a:ea typeface="Times New Roman" panose="02020603050405020304" pitchFamily="18" charset="0"/>
              </a:rPr>
              <a:t>alapszolgáltatásokhoz való hozzáférés</a:t>
            </a:r>
            <a:r>
              <a:rPr lang="hu-HU" sz="1600" dirty="0">
                <a:solidFill>
                  <a:srgbClr val="00B050"/>
                </a:solidFill>
                <a:effectLst/>
                <a:latin typeface="Times New Roman" panose="02020603050405020304" pitchFamily="18" charset="0"/>
                <a:ea typeface="Times New Roman" panose="02020603050405020304" pitchFamily="18" charset="0"/>
              </a:rPr>
              <a:t> </a:t>
            </a:r>
            <a:r>
              <a:rPr lang="hu-HU" sz="1600" dirty="0">
                <a:solidFill>
                  <a:schemeClr val="tx1"/>
                </a:solidFill>
                <a:effectLst/>
                <a:latin typeface="Times New Roman" panose="02020603050405020304" pitchFamily="18" charset="0"/>
                <a:ea typeface="Times New Roman" panose="02020603050405020304" pitchFamily="18" charset="0"/>
              </a:rPr>
              <a:t>segítése: családsegítő szolgálat, védőnői szolgálat segítése azzal, hogy bejuttatja a rászorulókat a szolgáltatókhoz,</a:t>
            </a:r>
          </a:p>
          <a:p>
            <a:pPr>
              <a:spcBef>
                <a:spcPts val="0"/>
              </a:spcBef>
            </a:pPr>
            <a:endParaRPr lang="hu-HU" sz="1600" dirty="0">
              <a:solidFill>
                <a:schemeClr val="tx1"/>
              </a:solidFill>
              <a:effectLst/>
              <a:latin typeface="Times New Roman" panose="02020603050405020304" pitchFamily="18" charset="0"/>
              <a:ea typeface="Times New Roman" panose="02020603050405020304" pitchFamily="18" charset="0"/>
            </a:endParaRPr>
          </a:p>
          <a:p>
            <a:pPr>
              <a:spcBef>
                <a:spcPts val="0"/>
              </a:spcBef>
            </a:pPr>
            <a:r>
              <a:rPr lang="hu-HU" sz="1600" b="1" u="sng" dirty="0">
                <a:solidFill>
                  <a:schemeClr val="tx1"/>
                </a:solidFill>
                <a:effectLst/>
                <a:latin typeface="Times New Roman" panose="02020603050405020304" pitchFamily="18" charset="0"/>
                <a:ea typeface="Times New Roman" panose="02020603050405020304" pitchFamily="18" charset="0"/>
              </a:rPr>
              <a:t>A tanyagondnokok feladati közé tartozik:</a:t>
            </a:r>
          </a:p>
          <a:p>
            <a:pPr>
              <a:spcBef>
                <a:spcPts val="0"/>
              </a:spcBef>
            </a:pPr>
            <a:r>
              <a:rPr lang="hu-HU" sz="1600" dirty="0">
                <a:solidFill>
                  <a:schemeClr val="tx1"/>
                </a:solidFill>
                <a:effectLst/>
                <a:latin typeface="Times New Roman" panose="02020603050405020304" pitchFamily="18" charset="0"/>
                <a:ea typeface="Times New Roman" panose="02020603050405020304" pitchFamily="18" charset="0"/>
              </a:rPr>
              <a:t> a házi segítségnyújtás gondozója, és a családsegítő munkatárs közreműködésével:</a:t>
            </a:r>
          </a:p>
          <a:p>
            <a:pPr>
              <a:spcBef>
                <a:spcPts val="0"/>
              </a:spcBef>
            </a:pPr>
            <a:r>
              <a:rPr lang="hu-HU" sz="1600" dirty="0">
                <a:solidFill>
                  <a:schemeClr val="tx1"/>
                </a:solidFill>
                <a:effectLst/>
                <a:latin typeface="Times New Roman" panose="02020603050405020304" pitchFamily="18" charset="0"/>
                <a:ea typeface="Times New Roman" panose="02020603050405020304" pitchFamily="18" charset="0"/>
              </a:rPr>
              <a:t>-    gondozottak fizikai ellátása: lakás és környezet tisztán tartása, a megfelelő ruházat biztosítása (mosás, vasalás) </a:t>
            </a:r>
          </a:p>
          <a:p>
            <a:pPr>
              <a:spcBef>
                <a:spcPts val="0"/>
              </a:spcBef>
            </a:pPr>
            <a:r>
              <a:rPr lang="hu-HU" sz="1600" dirty="0">
                <a:solidFill>
                  <a:schemeClr val="tx1"/>
                </a:solidFill>
                <a:latin typeface="Times New Roman" panose="02020603050405020304" pitchFamily="18" charset="0"/>
                <a:ea typeface="Times New Roman" panose="02020603050405020304" pitchFamily="18" charset="0"/>
              </a:rPr>
              <a:t>      </a:t>
            </a:r>
            <a:r>
              <a:rPr lang="hu-HU" sz="1600" dirty="0">
                <a:solidFill>
                  <a:schemeClr val="tx1"/>
                </a:solidFill>
                <a:effectLst/>
                <a:latin typeface="Times New Roman" panose="02020603050405020304" pitchFamily="18" charset="0"/>
                <a:ea typeface="Times New Roman" panose="02020603050405020304" pitchFamily="18" charset="0"/>
              </a:rPr>
              <a:t>élelmezés biztosítása, bevásárlás,</a:t>
            </a:r>
          </a:p>
          <a:p>
            <a:pPr>
              <a:spcBef>
                <a:spcPts val="0"/>
              </a:spcBef>
            </a:pPr>
            <a:r>
              <a:rPr lang="hu-HU" sz="1600" dirty="0">
                <a:solidFill>
                  <a:schemeClr val="tx1"/>
                </a:solidFill>
                <a:effectLst/>
                <a:latin typeface="Times New Roman" panose="02020603050405020304" pitchFamily="18" charset="0"/>
                <a:ea typeface="Times New Roman" panose="02020603050405020304" pitchFamily="18" charset="0"/>
              </a:rPr>
              <a:t>-    gondozottak társadalmi kapcsolatainak elősegítése (rokonokkal, szomszédokkal való kapcsolattartás),</a:t>
            </a:r>
          </a:p>
          <a:p>
            <a:pPr>
              <a:spcBef>
                <a:spcPts val="0"/>
              </a:spcBef>
            </a:pPr>
            <a:r>
              <a:rPr lang="hu-HU" sz="1600" dirty="0">
                <a:solidFill>
                  <a:schemeClr val="tx1"/>
                </a:solidFill>
                <a:effectLst/>
                <a:latin typeface="Times New Roman" panose="02020603050405020304" pitchFamily="18" charset="0"/>
                <a:ea typeface="Times New Roman" panose="02020603050405020304" pitchFamily="18" charset="0"/>
              </a:rPr>
              <a:t>-    közreműködés házi segítségnyújtásban és a családsegítésben,</a:t>
            </a:r>
          </a:p>
          <a:p>
            <a:pPr marL="285750" indent="-285750">
              <a:spcBef>
                <a:spcPts val="0"/>
              </a:spcBef>
              <a:buFontTx/>
              <a:buChar char="-"/>
            </a:pPr>
            <a:r>
              <a:rPr lang="hu-HU" sz="1600" dirty="0">
                <a:solidFill>
                  <a:schemeClr val="tx1"/>
                </a:solidFill>
                <a:effectLst/>
                <a:latin typeface="Times New Roman" panose="02020603050405020304" pitchFamily="18" charset="0"/>
                <a:ea typeface="Times New Roman" panose="02020603050405020304" pitchFamily="18" charset="0"/>
              </a:rPr>
              <a:t>művelődés, sport, szabadidős tevékenység szervezése segítése (színház, kirándulás, helyi rendezvények,    könyvtári kölcsönzés).</a:t>
            </a:r>
          </a:p>
          <a:p>
            <a:pPr marL="285750" indent="-285750">
              <a:spcBef>
                <a:spcPts val="0"/>
              </a:spcBef>
              <a:buFontTx/>
              <a:buChar char="-"/>
            </a:pPr>
            <a:r>
              <a:rPr lang="hu-HU" sz="1600" dirty="0">
                <a:solidFill>
                  <a:schemeClr val="tx1"/>
                </a:solidFill>
                <a:latin typeface="Times New Roman" panose="02020603050405020304" pitchFamily="18" charset="0"/>
                <a:ea typeface="Times New Roman" panose="02020603050405020304" pitchFamily="18" charset="0"/>
              </a:rPr>
              <a:t>szállítás, megkeresés, közösségfejlesztés</a:t>
            </a:r>
          </a:p>
          <a:p>
            <a:pPr marL="285750" indent="-285750">
              <a:spcBef>
                <a:spcPts val="0"/>
              </a:spcBef>
              <a:buFontTx/>
              <a:buChar char="-"/>
            </a:pPr>
            <a:r>
              <a:rPr lang="hu-HU" sz="1600" dirty="0">
                <a:solidFill>
                  <a:schemeClr val="tx1"/>
                </a:solidFill>
                <a:effectLst/>
                <a:latin typeface="Times New Roman" panose="02020603050405020304" pitchFamily="18" charset="0"/>
                <a:ea typeface="Times New Roman" panose="02020603050405020304" pitchFamily="18" charset="0"/>
              </a:rPr>
              <a:t>- egészségügyi ellátáshoz való hozzájutás segítése</a:t>
            </a:r>
          </a:p>
          <a:p>
            <a:pPr>
              <a:spcBef>
                <a:spcPts val="0"/>
              </a:spcBef>
            </a:pPr>
            <a:endParaRPr kumimoji="0" lang="hu-HU" sz="16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hu-HU" dirty="0"/>
          </a:p>
        </p:txBody>
      </p:sp>
      <p:sp>
        <p:nvSpPr>
          <p:cNvPr id="4" name="Cím 3">
            <a:extLst>
              <a:ext uri="{FF2B5EF4-FFF2-40B4-BE49-F238E27FC236}">
                <a16:creationId xmlns:a16="http://schemas.microsoft.com/office/drawing/2014/main" id="{435638D1-8653-40C7-AC83-6882746EDBED}"/>
              </a:ext>
            </a:extLst>
          </p:cNvPr>
          <p:cNvSpPr>
            <a:spLocks noGrp="1"/>
          </p:cNvSpPr>
          <p:nvPr>
            <p:ph type="title"/>
          </p:nvPr>
        </p:nvSpPr>
        <p:spPr>
          <a:xfrm>
            <a:off x="962025" y="609601"/>
            <a:ext cx="3724275" cy="6286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hu-HU" sz="1800" dirty="0"/>
              <a:t>Tanyagondnoki szolgálat</a:t>
            </a:r>
          </a:p>
        </p:txBody>
      </p:sp>
      <p:pic>
        <p:nvPicPr>
          <p:cNvPr id="6146" name="Picture 2" descr="Magyar Falu Program Falu/tanyagondnok szolgálat MFP-TFB/2019">
            <a:extLst>
              <a:ext uri="{FF2B5EF4-FFF2-40B4-BE49-F238E27FC236}">
                <a16:creationId xmlns:a16="http://schemas.microsoft.com/office/drawing/2014/main" id="{10DFF887-37E2-476D-9BE3-0CA1C686D6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3837" y="303014"/>
            <a:ext cx="2390775" cy="13448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8807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3A96B71-4AE5-4277-B275-D06BBD3820FF}"/>
              </a:ext>
            </a:extLst>
          </p:cNvPr>
          <p:cNvSpPr>
            <a:spLocks noGrp="1"/>
          </p:cNvSpPr>
          <p:nvPr>
            <p:ph type="title"/>
          </p:nvPr>
        </p:nvSpPr>
        <p:spPr>
          <a:xfrm>
            <a:off x="1733551" y="1990724"/>
            <a:ext cx="9761536" cy="4610099"/>
          </a:xfrm>
        </p:spPr>
        <p:style>
          <a:lnRef idx="2">
            <a:schemeClr val="accent1"/>
          </a:lnRef>
          <a:fillRef idx="1">
            <a:schemeClr val="lt1"/>
          </a:fillRef>
          <a:effectRef idx="0">
            <a:schemeClr val="accent1"/>
          </a:effectRef>
          <a:fontRef idx="minor">
            <a:schemeClr val="dk1"/>
          </a:fontRef>
        </p:style>
        <p:txBody>
          <a:bodyPr>
            <a:normAutofit fontScale="90000"/>
          </a:bodyPr>
          <a:lstStyle/>
          <a:p>
            <a:pPr lvl="0">
              <a:lnSpc>
                <a:spcPct val="107000"/>
              </a:lnSpc>
              <a:spcAft>
                <a:spcPts val="800"/>
              </a:spcAft>
              <a:buSzPts val="1000"/>
              <a:tabLst>
                <a:tab pos="457200" algn="l"/>
              </a:tabLst>
            </a:pP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r>
              <a:rPr kumimoji="0" lang="hu-HU" sz="19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t>A szolgáltatás célja, feladata:</a:t>
            </a:r>
            <a:r>
              <a:rPr lang="hu-HU" sz="1900" dirty="0">
                <a:effectLst/>
                <a:latin typeface="Times New Roman" panose="02020603050405020304" pitchFamily="18" charset="0"/>
                <a:ea typeface="Calibri" panose="020F0502020204030204" pitchFamily="34" charset="0"/>
              </a:rPr>
              <a:t> </a:t>
            </a:r>
            <a:br>
              <a:rPr lang="hu-HU" sz="1900" dirty="0">
                <a:effectLst/>
                <a:latin typeface="Times New Roman" panose="02020603050405020304" pitchFamily="18" charset="0"/>
                <a:ea typeface="Calibri" panose="020F0502020204030204" pitchFamily="34" charset="0"/>
              </a:rPr>
            </a:br>
            <a:r>
              <a:rPr lang="hu-HU" sz="1900" dirty="0">
                <a:effectLst/>
                <a:latin typeface="Times New Roman" panose="02020603050405020304" pitchFamily="18" charset="0"/>
                <a:ea typeface="Calibri" panose="020F0502020204030204" pitchFamily="34" charset="0"/>
              </a:rPr>
              <a:t>az egyén, család, csoport, közösség szociális és mentálhigiénés problémáinak kezelésében és megoldásában való közreműködés a </a:t>
            </a:r>
            <a:r>
              <a:rPr lang="hu-HU" sz="1900" b="1" dirty="0">
                <a:solidFill>
                  <a:srgbClr val="00B050"/>
                </a:solidFill>
                <a:effectLst/>
                <a:latin typeface="Times New Roman" panose="02020603050405020304" pitchFamily="18" charset="0"/>
                <a:ea typeface="Calibri" panose="020F0502020204030204" pitchFamily="34" charset="0"/>
              </a:rPr>
              <a:t>szociális munka eszközrendszerével. </a:t>
            </a:r>
            <a:br>
              <a:rPr lang="hu-HU" sz="1900" b="1" dirty="0">
                <a:solidFill>
                  <a:srgbClr val="00B050"/>
                </a:solidFill>
                <a:effectLst/>
                <a:latin typeface="Times New Roman" panose="02020603050405020304" pitchFamily="18" charset="0"/>
                <a:ea typeface="Calibri" panose="020F0502020204030204" pitchFamily="34" charset="0"/>
              </a:rPr>
            </a:br>
            <a:br>
              <a:rPr lang="hu-HU" sz="1900" b="1" dirty="0">
                <a:solidFill>
                  <a:srgbClr val="00B050"/>
                </a:solidFill>
                <a:effectLst/>
                <a:latin typeface="Times New Roman" panose="02020603050405020304" pitchFamily="18" charset="0"/>
                <a:ea typeface="Calibri" panose="020F0502020204030204" pitchFamily="34" charset="0"/>
              </a:rPr>
            </a:br>
            <a:r>
              <a:rPr lang="hu-HU" sz="1900" dirty="0">
                <a:solidFill>
                  <a:schemeClr val="tx1"/>
                </a:solidFill>
                <a:effectLst/>
                <a:latin typeface="Times New Roman" panose="02020603050405020304" pitchFamily="18" charset="0"/>
                <a:ea typeface="Calibri" panose="020F0502020204030204" pitchFamily="34" charset="0"/>
              </a:rPr>
              <a:t>Feladatai:</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 </a:t>
            </a:r>
            <a:br>
              <a:rPr lang="hu-HU" sz="1900" dirty="0">
                <a:effectLst/>
                <a:latin typeface="Times New Roman" panose="02020603050405020304" pitchFamily="18" charset="0"/>
                <a:ea typeface="Calibri" panose="020F0502020204030204" pitchFamily="34" charset="0"/>
                <a:cs typeface="Times New Roman" panose="02020603050405020304" pitchFamily="18" charset="0"/>
              </a:rPr>
            </a:b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Figyelemmel kíséri a lakosság </a:t>
            </a: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szociális, mentális helyzetét</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 jelzi a fenntartó és a szakmai szervezetek felé a nagy számban előforduló problémákat.</a:t>
            </a:r>
            <a:br>
              <a:rPr lang="hu-HU" sz="1900" dirty="0">
                <a:effectLst/>
                <a:latin typeface="Calibri" panose="020F0502020204030204" pitchFamily="34" charset="0"/>
                <a:ea typeface="Calibri" panose="020F0502020204030204" pitchFamily="34" charset="0"/>
                <a:cs typeface="Times New Roman" panose="02020603050405020304" pitchFamily="18" charset="0"/>
              </a:rPr>
            </a:b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Információt nyúj</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t az ellátási formákról és azok igénybevételének módjairól, valamint segítséget nyújt szociális ügyek vitelében.</a:t>
            </a:r>
            <a:br>
              <a:rPr lang="hu-HU" sz="1900" dirty="0">
                <a:effectLst/>
                <a:latin typeface="Calibri" panose="020F0502020204030204" pitchFamily="34" charset="0"/>
                <a:ea typeface="Calibri" panose="020F0502020204030204" pitchFamily="34" charset="0"/>
                <a:cs typeface="Times New Roman" panose="02020603050405020304" pitchFamily="18" charset="0"/>
              </a:rPr>
            </a:b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Észlelő-jelzőrendszert működtet </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a veszélyeztetettség és krízishelyzet kiszűrése érdekében. Segítséget nyújt a kialakult krízishelyzet feloldásában (</a:t>
            </a: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krízisintervenció)</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a:t>
            </a:r>
            <a:br>
              <a:rPr lang="hu-HU" sz="1900" dirty="0">
                <a:effectLst/>
                <a:latin typeface="Calibri" panose="020F0502020204030204" pitchFamily="34" charset="0"/>
                <a:ea typeface="Calibri" panose="020F0502020204030204" pitchFamily="34" charset="0"/>
                <a:cs typeface="Times New Roman" panose="02020603050405020304" pitchFamily="18" charset="0"/>
              </a:rPr>
            </a:b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Szociális, mentálhigiénés, pszichológiai, jogi </a:t>
            </a: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tanácsadást szervez</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a:t>
            </a:r>
            <a:br>
              <a:rPr lang="hu-HU" sz="1900" dirty="0">
                <a:effectLst/>
                <a:latin typeface="Calibri" panose="020F0502020204030204" pitchFamily="34" charset="0"/>
                <a:ea typeface="Calibri" panose="020F0502020204030204" pitchFamily="34" charset="0"/>
                <a:cs typeface="Times New Roman" panose="02020603050405020304" pitchFamily="18" charset="0"/>
              </a:rPr>
            </a:b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Közreműködik a </a:t>
            </a: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családi konfliktusok rendezésében</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a:t>
            </a:r>
            <a:br>
              <a:rPr lang="hu-HU" sz="1900" dirty="0">
                <a:effectLst/>
                <a:latin typeface="Calibri" panose="020F0502020204030204" pitchFamily="34" charset="0"/>
                <a:ea typeface="Calibri" panose="020F0502020204030204" pitchFamily="34" charset="0"/>
                <a:cs typeface="Times New Roman" panose="02020603050405020304" pitchFamily="18" charset="0"/>
              </a:rPr>
            </a:b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Elősegíti és ösztönzi a humán jellegű </a:t>
            </a: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civil kezdeményezéseket</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a:t>
            </a:r>
            <a:br>
              <a:rPr lang="hu-HU" sz="1900" dirty="0">
                <a:effectLst/>
                <a:latin typeface="Times New Roman" panose="02020603050405020304" pitchFamily="18" charset="0"/>
                <a:ea typeface="Calibri" panose="020F0502020204030204" pitchFamily="34" charset="0"/>
                <a:cs typeface="Times New Roman" panose="02020603050405020304" pitchFamily="18" charset="0"/>
              </a:rPr>
            </a:br>
            <a:r>
              <a:rPr lang="hu-HU" sz="1900" b="1"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Szociális esetmunkát, családgondozást </a:t>
            </a:r>
            <a:r>
              <a:rPr lang="hu-HU" sz="1900" dirty="0">
                <a:effectLst/>
                <a:latin typeface="Times New Roman" panose="02020603050405020304" pitchFamily="18" charset="0"/>
                <a:ea typeface="Calibri" panose="020F0502020204030204" pitchFamily="34" charset="0"/>
                <a:cs typeface="Times New Roman" panose="02020603050405020304" pitchFamily="18" charset="0"/>
              </a:rPr>
              <a:t>végez.</a:t>
            </a:r>
            <a:br>
              <a:rPr lang="hu-HU" sz="1900" dirty="0">
                <a:effectLst/>
                <a:latin typeface="Calibri" panose="020F0502020204030204" pitchFamily="34" charset="0"/>
                <a:ea typeface="Calibri" panose="020F0502020204030204" pitchFamily="34" charset="0"/>
                <a:cs typeface="Times New Roman" panose="02020603050405020304" pitchFamily="18" charset="0"/>
              </a:rPr>
            </a:br>
            <a:r>
              <a:rPr lang="hu-HU" sz="1900" dirty="0">
                <a:effectLst/>
                <a:latin typeface="Times New Roman" panose="02020603050405020304" pitchFamily="18" charset="0"/>
                <a:ea typeface="Times New Roman" panose="02020603050405020304" pitchFamily="18" charset="0"/>
              </a:rPr>
              <a:t>Kezdeményezi és összefogja a közérdekű vagy konkrét célú lakossági felajánlásokat és </a:t>
            </a:r>
            <a:r>
              <a:rPr lang="hu-HU" sz="1900" b="1" dirty="0">
                <a:solidFill>
                  <a:srgbClr val="00B050"/>
                </a:solidFill>
                <a:effectLst/>
                <a:latin typeface="Times New Roman" panose="02020603050405020304" pitchFamily="18" charset="0"/>
                <a:ea typeface="Times New Roman" panose="02020603050405020304" pitchFamily="18" charset="0"/>
              </a:rPr>
              <a:t>gyűjtési akciókat</a:t>
            </a:r>
            <a:r>
              <a:rPr lang="hu-HU" sz="1900" dirty="0">
                <a:effectLst/>
                <a:latin typeface="Times New Roman" panose="02020603050405020304" pitchFamily="18" charset="0"/>
                <a:ea typeface="Times New Roman" panose="02020603050405020304" pitchFamily="18" charset="0"/>
              </a:rPr>
              <a:t>. </a:t>
            </a:r>
            <a:br>
              <a:rPr lang="hu-HU" sz="1900" dirty="0">
                <a:effectLst/>
                <a:latin typeface="Times New Roman" panose="02020603050405020304" pitchFamily="18" charset="0"/>
                <a:ea typeface="Calibri" panose="020F0502020204030204" pitchFamily="34" charset="0"/>
                <a:cs typeface="Times New Roman" panose="02020603050405020304" pitchFamily="18" charset="0"/>
              </a:rPr>
            </a:br>
            <a:br>
              <a:rPr lang="hu-HU" sz="1800" dirty="0">
                <a:effectLst/>
                <a:latin typeface="Calibri" panose="020F0502020204030204" pitchFamily="34"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br>
              <a:rPr lang="hu-HU" sz="1800" dirty="0">
                <a:effectLst/>
                <a:latin typeface="Calibri" panose="020F0502020204030204" pitchFamily="34" charset="0"/>
                <a:ea typeface="Calibri" panose="020F0502020204030204" pitchFamily="34" charset="0"/>
                <a:cs typeface="Times New Roman" panose="02020603050405020304" pitchFamily="18" charset="0"/>
              </a:rPr>
            </a:br>
            <a:br>
              <a:rPr lang="hu-HU" sz="1800" dirty="0">
                <a:effectLst/>
                <a:latin typeface="Calibri" panose="020F0502020204030204" pitchFamily="34" charset="0"/>
                <a:ea typeface="Calibri" panose="020F0502020204030204" pitchFamily="34" charset="0"/>
                <a:cs typeface="Times New Roman" panose="02020603050405020304" pitchFamily="18" charset="0"/>
              </a:rPr>
            </a:br>
            <a:br>
              <a:rPr lang="hu-HU" sz="1800" b="1" dirty="0">
                <a:solidFill>
                  <a:srgbClr val="00B050"/>
                </a:solidFill>
                <a:effectLst/>
                <a:latin typeface="Times New Roman" panose="02020603050405020304" pitchFamily="18" charset="0"/>
                <a:ea typeface="Calibri" panose="020F0502020204030204" pitchFamily="34"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hu-HU" sz="18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endParaRPr lang="hu-HU" sz="1600" dirty="0"/>
          </a:p>
        </p:txBody>
      </p:sp>
      <p:sp>
        <p:nvSpPr>
          <p:cNvPr id="5" name="Cím 3">
            <a:extLst>
              <a:ext uri="{FF2B5EF4-FFF2-40B4-BE49-F238E27FC236}">
                <a16:creationId xmlns:a16="http://schemas.microsoft.com/office/drawing/2014/main" id="{6B4F43C7-3EA6-4FBF-804E-9076C0E81CD4}"/>
              </a:ext>
            </a:extLst>
          </p:cNvPr>
          <p:cNvSpPr txBox="1">
            <a:spLocks/>
          </p:cNvSpPr>
          <p:nvPr/>
        </p:nvSpPr>
        <p:spPr>
          <a:xfrm>
            <a:off x="352426" y="257176"/>
            <a:ext cx="3124200" cy="9191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t>Család- és gyermekjóléti szolgálat</a:t>
            </a:r>
          </a:p>
        </p:txBody>
      </p:sp>
      <p:cxnSp>
        <p:nvCxnSpPr>
          <p:cNvPr id="7" name="Egyenes összekötő 6">
            <a:extLst>
              <a:ext uri="{FF2B5EF4-FFF2-40B4-BE49-F238E27FC236}">
                <a16:creationId xmlns:a16="http://schemas.microsoft.com/office/drawing/2014/main" id="{9E40E23B-B4AA-4D00-8238-0435FD395165}"/>
              </a:ext>
            </a:extLst>
          </p:cNvPr>
          <p:cNvCxnSpPr>
            <a:cxnSpLocks/>
          </p:cNvCxnSpPr>
          <p:nvPr/>
        </p:nvCxnSpPr>
        <p:spPr>
          <a:xfrm flipV="1">
            <a:off x="3476626" y="257176"/>
            <a:ext cx="885824" cy="857250"/>
          </a:xfrm>
          <a:prstGeom prst="line">
            <a:avLst/>
          </a:prstGeom>
        </p:spPr>
        <p:style>
          <a:lnRef idx="1">
            <a:schemeClr val="accent1"/>
          </a:lnRef>
          <a:fillRef idx="0">
            <a:schemeClr val="accent1"/>
          </a:fillRef>
          <a:effectRef idx="0">
            <a:schemeClr val="accent1"/>
          </a:effectRef>
          <a:fontRef idx="minor">
            <a:schemeClr val="tx1"/>
          </a:fontRef>
        </p:style>
      </p:cxnSp>
      <p:sp>
        <p:nvSpPr>
          <p:cNvPr id="8" name="Cím 3">
            <a:extLst>
              <a:ext uri="{FF2B5EF4-FFF2-40B4-BE49-F238E27FC236}">
                <a16:creationId xmlns:a16="http://schemas.microsoft.com/office/drawing/2014/main" id="{FD07B8E8-6D34-43C2-BDD1-B8D6D5ED8953}"/>
              </a:ext>
            </a:extLst>
          </p:cNvPr>
          <p:cNvSpPr txBox="1">
            <a:spLocks/>
          </p:cNvSpPr>
          <p:nvPr/>
        </p:nvSpPr>
        <p:spPr>
          <a:xfrm>
            <a:off x="4362450" y="257176"/>
            <a:ext cx="3028950"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t>Családsegítés</a:t>
            </a:r>
          </a:p>
        </p:txBody>
      </p:sp>
      <p:cxnSp>
        <p:nvCxnSpPr>
          <p:cNvPr id="21" name="Egyenes összekötő 20">
            <a:extLst>
              <a:ext uri="{FF2B5EF4-FFF2-40B4-BE49-F238E27FC236}">
                <a16:creationId xmlns:a16="http://schemas.microsoft.com/office/drawing/2014/main" id="{7F130DAD-DC9E-45B7-958A-A506B1D38839}"/>
              </a:ext>
            </a:extLst>
          </p:cNvPr>
          <p:cNvCxnSpPr>
            <a:endCxn id="8" idx="1"/>
          </p:cNvCxnSpPr>
          <p:nvPr/>
        </p:nvCxnSpPr>
        <p:spPr>
          <a:xfrm flipV="1">
            <a:off x="4362450" y="685801"/>
            <a:ext cx="0" cy="123824"/>
          </a:xfrm>
          <a:prstGeom prst="line">
            <a:avLst/>
          </a:prstGeom>
        </p:spPr>
        <p:style>
          <a:lnRef idx="1">
            <a:schemeClr val="accent1"/>
          </a:lnRef>
          <a:fillRef idx="0">
            <a:schemeClr val="accent1"/>
          </a:fillRef>
          <a:effectRef idx="0">
            <a:schemeClr val="accent1"/>
          </a:effectRef>
          <a:fontRef idx="minor">
            <a:schemeClr val="tx1"/>
          </a:fontRef>
        </p:style>
      </p:cxnSp>
      <p:pic>
        <p:nvPicPr>
          <p:cNvPr id="24" name="Kép 23" descr="Animula kiadó">
            <a:extLst>
              <a:ext uri="{FF2B5EF4-FFF2-40B4-BE49-F238E27FC236}">
                <a16:creationId xmlns:a16="http://schemas.microsoft.com/office/drawing/2014/main" id="{EC585EA0-A2F3-4DC5-BE16-817EB6BA6E1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96375" y="457199"/>
            <a:ext cx="2398712" cy="1504952"/>
          </a:xfrm>
          <a:prstGeom prst="rect">
            <a:avLst/>
          </a:prstGeom>
          <a:noFill/>
          <a:ln>
            <a:noFill/>
          </a:ln>
        </p:spPr>
      </p:pic>
    </p:spTree>
    <p:extLst>
      <p:ext uri="{BB962C8B-B14F-4D97-AF65-F5344CB8AC3E}">
        <p14:creationId xmlns:p14="http://schemas.microsoft.com/office/powerpoint/2010/main" val="201243114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0EAB83C-53CF-43ED-A815-A71B3ABF505C}"/>
              </a:ext>
            </a:extLst>
          </p:cNvPr>
          <p:cNvSpPr>
            <a:spLocks noGrp="1"/>
          </p:cNvSpPr>
          <p:nvPr>
            <p:ph type="title"/>
          </p:nvPr>
        </p:nvSpPr>
        <p:spPr>
          <a:xfrm>
            <a:off x="1676400" y="1495424"/>
            <a:ext cx="9828211" cy="5219701"/>
          </a:xfrm>
        </p:spPr>
        <p:style>
          <a:lnRef idx="2">
            <a:schemeClr val="accent1"/>
          </a:lnRef>
          <a:fillRef idx="1">
            <a:schemeClr val="lt1"/>
          </a:fillRef>
          <a:effectRef idx="0">
            <a:schemeClr val="accent1"/>
          </a:effectRef>
          <a:fontRef idx="minor">
            <a:schemeClr val="dk1"/>
          </a:fontRef>
        </p:style>
        <p:txBody>
          <a:bodyPr>
            <a:normAutofit fontScale="90000"/>
          </a:bodyPr>
          <a:lstStyle/>
          <a:p>
            <a:br>
              <a:rPr kumimoji="0" lang="hu-HU" sz="20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br>
            <a:r>
              <a:rPr kumimoji="0" lang="hu-HU" sz="20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Times New Roman" panose="02020603050405020304" pitchFamily="18" charset="0"/>
              </a:rPr>
              <a:t>A szolgáltatás célja, feladata:</a:t>
            </a:r>
            <a:r>
              <a:rPr lang="hu-HU" sz="2000" dirty="0">
                <a:effectLst/>
                <a:latin typeface="Times New Roman" panose="02020603050405020304" pitchFamily="18" charset="0"/>
                <a:ea typeface="Calibri" panose="020F0502020204030204" pitchFamily="34" charset="0"/>
              </a:rPr>
              <a:t> </a:t>
            </a:r>
            <a:br>
              <a:rPr lang="hu-HU" sz="2000" dirty="0">
                <a:effectLst/>
                <a:latin typeface="Times New Roman" panose="02020603050405020304" pitchFamily="18" charset="0"/>
                <a:ea typeface="Calibri" panose="020F0502020204030204" pitchFamily="34" charset="0"/>
              </a:rPr>
            </a:br>
            <a:r>
              <a:rPr lang="hu-HU" sz="2000" dirty="0">
                <a:effectLst/>
                <a:latin typeface="Times New Roman" panose="02020603050405020304" pitchFamily="18" charset="0"/>
                <a:ea typeface="Times New Roman" panose="02020603050405020304" pitchFamily="18" charset="0"/>
              </a:rPr>
              <a:t>a gyermek testi, értelmi, érzelmi, erkölcsi fejlődésének, jólétének, a családban történő nevelésének elősegítése, a veszélyeztetettségének megelőzése és kialakult veszélyeztetettségének megszüntetése valamint a gyermek családból történő kiemelésének a megelőzése, a családjából kiemelt gyermek visszahelyezése.</a:t>
            </a:r>
            <a:br>
              <a:rPr lang="hu-HU" sz="2000" dirty="0">
                <a:effectLst/>
                <a:latin typeface="Times New Roman" panose="02020603050405020304" pitchFamily="18" charset="0"/>
                <a:ea typeface="Times New Roman" panose="02020603050405020304" pitchFamily="18" charset="0"/>
              </a:rPr>
            </a:br>
            <a:br>
              <a:rPr lang="hu-HU" sz="1800" dirty="0">
                <a:effectLst/>
                <a:latin typeface="Times New Roman" panose="02020603050405020304" pitchFamily="18" charset="0"/>
                <a:ea typeface="Times New Roman" panose="02020603050405020304" pitchFamily="18" charset="0"/>
              </a:rPr>
            </a:br>
            <a:r>
              <a:rPr lang="hu-HU" sz="1800" b="1" dirty="0">
                <a:effectLst/>
                <a:latin typeface="Times New Roman" panose="02020603050405020304" pitchFamily="18" charset="0"/>
                <a:ea typeface="Times New Roman" panose="02020603050405020304" pitchFamily="18" charset="0"/>
              </a:rPr>
              <a:t>Főbb területei:</a:t>
            </a:r>
            <a:br>
              <a:rPr lang="hu-HU" sz="1800" dirty="0">
                <a:effectLst/>
                <a:latin typeface="Times New Roman" panose="02020603050405020304" pitchFamily="18" charset="0"/>
                <a:ea typeface="Times New Roman" panose="02020603050405020304" pitchFamily="18" charset="0"/>
              </a:rPr>
            </a:br>
            <a:r>
              <a:rPr lang="hu-HU" sz="1800" dirty="0">
                <a:effectLst/>
                <a:latin typeface="Times New Roman" panose="02020603050405020304" pitchFamily="18" charset="0"/>
                <a:ea typeface="Times New Roman" panose="02020603050405020304" pitchFamily="18" charset="0"/>
              </a:rPr>
              <a:t>•	</a:t>
            </a:r>
            <a:r>
              <a:rPr lang="hu-HU" sz="2000" dirty="0">
                <a:effectLst/>
                <a:latin typeface="Times New Roman" panose="02020603050405020304" pitchFamily="18" charset="0"/>
                <a:ea typeface="Times New Roman" panose="02020603050405020304" pitchFamily="18" charset="0"/>
              </a:rPr>
              <a:t>a gyermek testi-lelki egészségének és családban történő nevelésének elősegítése,</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a gyermek veszélyeztetettségének megelőzése, gyermekvédelmi </a:t>
            </a:r>
            <a:r>
              <a:rPr lang="hu-HU" sz="2000">
                <a:effectLst/>
                <a:latin typeface="Times New Roman" panose="02020603050405020304" pitchFamily="18" charset="0"/>
                <a:ea typeface="Times New Roman" panose="02020603050405020304" pitchFamily="18" charset="0"/>
              </a:rPr>
              <a:t>jelzőrendszer működtetése</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a kialakult veszélyeztetettség megszüntetése, családgondozás, szociális esetmunka</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a családból kiemelt gyermek visszahelyezésének segítése</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a gyermek családjába történő visszailleszkedése érdekében végzett szociális segítőmunka,</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pszichológiai, családvédelmi, jogi, mentálhigiénés tanácsadás,</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fejlesztés, felzárkóztatás, prevenciós csoportok szervezése,</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programszervezés, nyári táborok, prevenciós programok</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speciális szolgáltatások: - iskolai szociális munka</a:t>
            </a:r>
            <a:br>
              <a:rPr lang="hu-HU" sz="2000" dirty="0">
                <a:effectLst/>
                <a:latin typeface="Times New Roman" panose="02020603050405020304" pitchFamily="18" charset="0"/>
                <a:ea typeface="Times New Roman" panose="02020603050405020304" pitchFamily="18" charset="0"/>
              </a:rPr>
            </a:br>
            <a:r>
              <a:rPr lang="hu-HU" sz="2000" dirty="0">
                <a:effectLst/>
                <a:latin typeface="Times New Roman" panose="02020603050405020304" pitchFamily="18" charset="0"/>
                <a:ea typeface="Times New Roman" panose="02020603050405020304" pitchFamily="18" charset="0"/>
              </a:rPr>
              <a:t>•	természetbeni juttatások közvetítése</a:t>
            </a:r>
            <a:br>
              <a:rPr lang="hu-HU" sz="2000" dirty="0">
                <a:effectLst/>
                <a:latin typeface="Times New Roman" panose="02020603050405020304" pitchFamily="18" charset="0"/>
                <a:ea typeface="Times New Roman" panose="02020603050405020304" pitchFamily="18" charset="0"/>
              </a:rPr>
            </a:br>
            <a:br>
              <a:rPr lang="hu-HU" sz="1800" dirty="0">
                <a:effectLst/>
                <a:latin typeface="Times New Roman" panose="02020603050405020304" pitchFamily="18" charset="0"/>
                <a:ea typeface="Times New Roman" panose="02020603050405020304" pitchFamily="18" charset="0"/>
              </a:rPr>
            </a:br>
            <a:br>
              <a:rPr lang="hu-HU" sz="1800" dirty="0">
                <a:effectLst/>
                <a:latin typeface="Times New Roman" panose="02020603050405020304" pitchFamily="18" charset="0"/>
                <a:ea typeface="Times New Roman" panose="02020603050405020304" pitchFamily="18" charset="0"/>
              </a:rPr>
            </a:br>
            <a:endParaRPr lang="hu-HU" sz="1600" dirty="0"/>
          </a:p>
        </p:txBody>
      </p:sp>
      <p:sp>
        <p:nvSpPr>
          <p:cNvPr id="4" name="Cím 3">
            <a:extLst>
              <a:ext uri="{FF2B5EF4-FFF2-40B4-BE49-F238E27FC236}">
                <a16:creationId xmlns:a16="http://schemas.microsoft.com/office/drawing/2014/main" id="{BD9F7E65-4DB3-4720-ABB3-09C51B30F236}"/>
              </a:ext>
            </a:extLst>
          </p:cNvPr>
          <p:cNvSpPr txBox="1">
            <a:spLocks/>
          </p:cNvSpPr>
          <p:nvPr/>
        </p:nvSpPr>
        <p:spPr>
          <a:xfrm>
            <a:off x="352426" y="257176"/>
            <a:ext cx="3124200" cy="9191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t>Család- és gyermekjóléti szolgálat</a:t>
            </a:r>
          </a:p>
        </p:txBody>
      </p:sp>
      <p:sp>
        <p:nvSpPr>
          <p:cNvPr id="5" name="Cím 3">
            <a:extLst>
              <a:ext uri="{FF2B5EF4-FFF2-40B4-BE49-F238E27FC236}">
                <a16:creationId xmlns:a16="http://schemas.microsoft.com/office/drawing/2014/main" id="{8484810B-7CD2-4562-A1F5-2B92090B7E43}"/>
              </a:ext>
            </a:extLst>
          </p:cNvPr>
          <p:cNvSpPr txBox="1">
            <a:spLocks/>
          </p:cNvSpPr>
          <p:nvPr/>
        </p:nvSpPr>
        <p:spPr>
          <a:xfrm>
            <a:off x="4362450" y="257176"/>
            <a:ext cx="3257550"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t>Gyermekjóléti szolgáltatás</a:t>
            </a:r>
          </a:p>
        </p:txBody>
      </p:sp>
      <p:cxnSp>
        <p:nvCxnSpPr>
          <p:cNvPr id="7" name="Egyenes összekötő 6">
            <a:extLst>
              <a:ext uri="{FF2B5EF4-FFF2-40B4-BE49-F238E27FC236}">
                <a16:creationId xmlns:a16="http://schemas.microsoft.com/office/drawing/2014/main" id="{DBE7B7D0-85F7-4488-AABA-2D5072B496C6}"/>
              </a:ext>
            </a:extLst>
          </p:cNvPr>
          <p:cNvCxnSpPr/>
          <p:nvPr/>
        </p:nvCxnSpPr>
        <p:spPr>
          <a:xfrm flipV="1">
            <a:off x="3476626" y="257176"/>
            <a:ext cx="904874" cy="919162"/>
          </a:xfrm>
          <a:prstGeom prst="line">
            <a:avLst/>
          </a:prstGeom>
        </p:spPr>
        <p:style>
          <a:lnRef idx="1">
            <a:schemeClr val="accent1"/>
          </a:lnRef>
          <a:fillRef idx="0">
            <a:schemeClr val="accent1"/>
          </a:fillRef>
          <a:effectRef idx="0">
            <a:schemeClr val="accent1"/>
          </a:effectRef>
          <a:fontRef idx="minor">
            <a:schemeClr val="tx1"/>
          </a:fontRef>
        </p:style>
      </p:cxnSp>
      <p:pic>
        <p:nvPicPr>
          <p:cNvPr id="8" name="Kép 7">
            <a:extLst>
              <a:ext uri="{FF2B5EF4-FFF2-40B4-BE49-F238E27FC236}">
                <a16:creationId xmlns:a16="http://schemas.microsoft.com/office/drawing/2014/main" id="{E0BE9A9C-9959-4229-867F-A16EB7B23FA5}"/>
              </a:ext>
            </a:extLst>
          </p:cNvPr>
          <p:cNvPicPr>
            <a:picLocks noChangeAspect="1"/>
          </p:cNvPicPr>
          <p:nvPr/>
        </p:nvPicPr>
        <p:blipFill>
          <a:blip r:embed="rId2"/>
          <a:stretch>
            <a:fillRect/>
          </a:stretch>
        </p:blipFill>
        <p:spPr>
          <a:xfrm>
            <a:off x="8715376" y="142875"/>
            <a:ext cx="2789235" cy="1352549"/>
          </a:xfrm>
          <a:prstGeom prst="rect">
            <a:avLst/>
          </a:prstGeom>
        </p:spPr>
      </p:pic>
    </p:spTree>
    <p:extLst>
      <p:ext uri="{BB962C8B-B14F-4D97-AF65-F5344CB8AC3E}">
        <p14:creationId xmlns:p14="http://schemas.microsoft.com/office/powerpoint/2010/main" val="22073804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B96A0EC-CCEC-4F50-BDD9-D48DD98A6F20}"/>
              </a:ext>
            </a:extLst>
          </p:cNvPr>
          <p:cNvSpPr>
            <a:spLocks noGrp="1"/>
          </p:cNvSpPr>
          <p:nvPr>
            <p:ph type="title"/>
          </p:nvPr>
        </p:nvSpPr>
        <p:spPr>
          <a:xfrm>
            <a:off x="286398" y="114302"/>
            <a:ext cx="4514203" cy="542924"/>
          </a:xfrm>
        </p:spPr>
        <p:txBody>
          <a:bodyPr>
            <a:normAutofit/>
          </a:bodyPr>
          <a:lstStyle/>
          <a:p>
            <a:r>
              <a:rPr lang="hu-HU" sz="1800" b="1" dirty="0"/>
              <a:t>Rendezvények programok</a:t>
            </a:r>
          </a:p>
        </p:txBody>
      </p:sp>
      <p:sp>
        <p:nvSpPr>
          <p:cNvPr id="3" name="Cím 3">
            <a:extLst>
              <a:ext uri="{FF2B5EF4-FFF2-40B4-BE49-F238E27FC236}">
                <a16:creationId xmlns:a16="http://schemas.microsoft.com/office/drawing/2014/main" id="{6C53444C-987B-42CE-BC8B-09EC72844EC5}"/>
              </a:ext>
            </a:extLst>
          </p:cNvPr>
          <p:cNvSpPr txBox="1">
            <a:spLocks/>
          </p:cNvSpPr>
          <p:nvPr/>
        </p:nvSpPr>
        <p:spPr>
          <a:xfrm>
            <a:off x="3639198" y="114301"/>
            <a:ext cx="3544036" cy="597465"/>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solidFill>
                  <a:schemeClr val="tx1"/>
                </a:solidFill>
              </a:rPr>
              <a:t>Alkotóházak</a:t>
            </a:r>
          </a:p>
        </p:txBody>
      </p:sp>
      <p:pic>
        <p:nvPicPr>
          <p:cNvPr id="4" name="Kép 3">
            <a:extLst>
              <a:ext uri="{FF2B5EF4-FFF2-40B4-BE49-F238E27FC236}">
                <a16:creationId xmlns:a16="http://schemas.microsoft.com/office/drawing/2014/main" id="{8C232CBC-2EFA-47B8-9B6D-A41CE9CE0078}"/>
              </a:ext>
            </a:extLst>
          </p:cNvPr>
          <p:cNvPicPr>
            <a:picLocks noChangeAspect="1"/>
          </p:cNvPicPr>
          <p:nvPr/>
        </p:nvPicPr>
        <p:blipFill>
          <a:blip r:embed="rId2"/>
          <a:stretch>
            <a:fillRect/>
          </a:stretch>
        </p:blipFill>
        <p:spPr>
          <a:xfrm>
            <a:off x="1565403" y="762446"/>
            <a:ext cx="3276600" cy="2457450"/>
          </a:xfrm>
          <a:prstGeom prst="rect">
            <a:avLst/>
          </a:prstGeom>
        </p:spPr>
      </p:pic>
      <p:pic>
        <p:nvPicPr>
          <p:cNvPr id="10242" name="Picture 2" descr="Nincs elérhető leírás.">
            <a:extLst>
              <a:ext uri="{FF2B5EF4-FFF2-40B4-BE49-F238E27FC236}">
                <a16:creationId xmlns:a16="http://schemas.microsoft.com/office/drawing/2014/main" id="{112B8589-DAF2-4B86-AC6C-8F248EA2E1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232" y="3821237"/>
            <a:ext cx="3276600" cy="285080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Nincs elérhető leírás.">
            <a:extLst>
              <a:ext uri="{FF2B5EF4-FFF2-40B4-BE49-F238E27FC236}">
                <a16:creationId xmlns:a16="http://schemas.microsoft.com/office/drawing/2014/main" id="{F4011D71-9E29-41A6-B87D-1B4D90838C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6832" y="2940881"/>
            <a:ext cx="3463700" cy="208524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Nincs elérhető leírás.">
            <a:extLst>
              <a:ext uri="{FF2B5EF4-FFF2-40B4-BE49-F238E27FC236}">
                <a16:creationId xmlns:a16="http://schemas.microsoft.com/office/drawing/2014/main" id="{6AD50235-8EBB-4711-8420-08212E17A5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4039" y="710352"/>
            <a:ext cx="2770189" cy="2077642"/>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Nincs elérhető leírás.">
            <a:extLst>
              <a:ext uri="{FF2B5EF4-FFF2-40B4-BE49-F238E27FC236}">
                <a16:creationId xmlns:a16="http://schemas.microsoft.com/office/drawing/2014/main" id="{762D69DC-1DDA-4A94-AE82-AB19953948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7031" y="3325116"/>
            <a:ext cx="3573161" cy="2679871"/>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Nincs elérhető leírás.">
            <a:extLst>
              <a:ext uri="{FF2B5EF4-FFF2-40B4-BE49-F238E27FC236}">
                <a16:creationId xmlns:a16="http://schemas.microsoft.com/office/drawing/2014/main" id="{14B9FAEB-2D99-4BBB-971F-2FCAB9C643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2256" y="4755618"/>
            <a:ext cx="2555236" cy="1916427"/>
          </a:xfrm>
          <a:prstGeom prst="rect">
            <a:avLst/>
          </a:prstGeom>
          <a:noFill/>
          <a:extLst>
            <a:ext uri="{909E8E84-426E-40DD-AFC4-6F175D3DCCD1}">
              <a14:hiddenFill xmlns:a14="http://schemas.microsoft.com/office/drawing/2010/main">
                <a:solidFill>
                  <a:srgbClr val="FFFFFF"/>
                </a:solidFill>
              </a14:hiddenFill>
            </a:ext>
          </a:extLst>
        </p:spPr>
      </p:pic>
      <p:pic>
        <p:nvPicPr>
          <p:cNvPr id="10258" name="Picture 18" descr="Nincs elérhető leírás.">
            <a:extLst>
              <a:ext uri="{FF2B5EF4-FFF2-40B4-BE49-F238E27FC236}">
                <a16:creationId xmlns:a16="http://schemas.microsoft.com/office/drawing/2014/main" id="{D2ADFAC2-8D41-4560-BA97-383A5ADFA5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60192" y="710352"/>
            <a:ext cx="2385658" cy="2772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75043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ím 3">
            <a:extLst>
              <a:ext uri="{FF2B5EF4-FFF2-40B4-BE49-F238E27FC236}">
                <a16:creationId xmlns:a16="http://schemas.microsoft.com/office/drawing/2014/main" id="{FB51CB4F-9613-44E2-A23E-74D8B4E4B311}"/>
              </a:ext>
            </a:extLst>
          </p:cNvPr>
          <p:cNvSpPr txBox="1">
            <a:spLocks noGrp="1"/>
          </p:cNvSpPr>
          <p:nvPr>
            <p:ph type="title"/>
          </p:nvPr>
        </p:nvSpPr>
        <p:spPr>
          <a:xfrm>
            <a:off x="1685926" y="152401"/>
            <a:ext cx="2533650" cy="66675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solidFill>
                  <a:schemeClr val="tx1"/>
                </a:solidFill>
              </a:rPr>
              <a:t>Nyári táborok</a:t>
            </a:r>
          </a:p>
        </p:txBody>
      </p:sp>
      <p:pic>
        <p:nvPicPr>
          <p:cNvPr id="5" name="Picture 16" descr="Nincs elérhető leírás.">
            <a:extLst>
              <a:ext uri="{FF2B5EF4-FFF2-40B4-BE49-F238E27FC236}">
                <a16:creationId xmlns:a16="http://schemas.microsoft.com/office/drawing/2014/main" id="{7367BBC2-83E6-4A75-9A31-B0C5B0273F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716" y="1277656"/>
            <a:ext cx="2868459" cy="21513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2" descr="Nincs elérhető leírás.">
            <a:extLst>
              <a:ext uri="{FF2B5EF4-FFF2-40B4-BE49-F238E27FC236}">
                <a16:creationId xmlns:a16="http://schemas.microsoft.com/office/drawing/2014/main" id="{04888509-F0AB-4DA6-8CCB-49AE16B543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584" y="3550371"/>
            <a:ext cx="2307431" cy="3076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Nincs elérhető leírás.">
            <a:extLst>
              <a:ext uri="{FF2B5EF4-FFF2-40B4-BE49-F238E27FC236}">
                <a16:creationId xmlns:a16="http://schemas.microsoft.com/office/drawing/2014/main" id="{50FCCC08-09C7-4182-86E8-CB7FD1C62C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7162" y="819151"/>
            <a:ext cx="2062589" cy="2750119"/>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Nincs elérhető leírás.">
            <a:extLst>
              <a:ext uri="{FF2B5EF4-FFF2-40B4-BE49-F238E27FC236}">
                <a16:creationId xmlns:a16="http://schemas.microsoft.com/office/drawing/2014/main" id="{ADDC9F55-F06D-49DC-A9B0-50ED3FAFA3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1694" y="152401"/>
            <a:ext cx="257175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Nincs elérhető leírás.">
            <a:extLst>
              <a:ext uri="{FF2B5EF4-FFF2-40B4-BE49-F238E27FC236}">
                <a16:creationId xmlns:a16="http://schemas.microsoft.com/office/drawing/2014/main" id="{687E5FFA-26C4-4CE8-B927-59CE712861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648524"/>
            <a:ext cx="2307432" cy="3076575"/>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Nincs elérhető leírás.">
            <a:extLst>
              <a:ext uri="{FF2B5EF4-FFF2-40B4-BE49-F238E27FC236}">
                <a16:creationId xmlns:a16="http://schemas.microsoft.com/office/drawing/2014/main" id="{37FA015C-A077-492D-BF7C-454A3E4828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41504" y="3429000"/>
            <a:ext cx="3250407" cy="2437806"/>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Nincs elérhető leírás.">
            <a:extLst>
              <a:ext uri="{FF2B5EF4-FFF2-40B4-BE49-F238E27FC236}">
                <a16:creationId xmlns:a16="http://schemas.microsoft.com/office/drawing/2014/main" id="{E0A7DD7F-00AB-4B49-AA3C-0BBFA2A504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57921" y="3641156"/>
            <a:ext cx="3148808" cy="2361606"/>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Nincs elérhető leírás.">
            <a:extLst>
              <a:ext uri="{FF2B5EF4-FFF2-40B4-BE49-F238E27FC236}">
                <a16:creationId xmlns:a16="http://schemas.microsoft.com/office/drawing/2014/main" id="{26F20BD1-1A84-4D87-873D-BDBCD82805A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07933" y="262956"/>
            <a:ext cx="2533650" cy="337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74834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Nincs elérhető leírás.">
            <a:extLst>
              <a:ext uri="{FF2B5EF4-FFF2-40B4-BE49-F238E27FC236}">
                <a16:creationId xmlns:a16="http://schemas.microsoft.com/office/drawing/2014/main" id="{4728806D-DEE1-4250-9C27-AFBF2251F8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35" y="1352348"/>
            <a:ext cx="2705100" cy="202882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Nincs elérhető leírás.">
            <a:extLst>
              <a:ext uri="{FF2B5EF4-FFF2-40B4-BE49-F238E27FC236}">
                <a16:creationId xmlns:a16="http://schemas.microsoft.com/office/drawing/2014/main" id="{F6BD6DD7-54F4-4BFF-87D7-3884ECF841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5799" y="3612688"/>
            <a:ext cx="3534542" cy="2805111"/>
          </a:xfrm>
          <a:prstGeom prst="rect">
            <a:avLst/>
          </a:prstGeom>
          <a:noFill/>
          <a:extLst>
            <a:ext uri="{909E8E84-426E-40DD-AFC4-6F175D3DCCD1}">
              <a14:hiddenFill xmlns:a14="http://schemas.microsoft.com/office/drawing/2010/main">
                <a:solidFill>
                  <a:srgbClr val="FFFFFF"/>
                </a:solidFill>
              </a14:hiddenFill>
            </a:ext>
          </a:extLst>
        </p:spPr>
      </p:pic>
      <p:sp>
        <p:nvSpPr>
          <p:cNvPr id="5" name="Cím 3">
            <a:extLst>
              <a:ext uri="{FF2B5EF4-FFF2-40B4-BE49-F238E27FC236}">
                <a16:creationId xmlns:a16="http://schemas.microsoft.com/office/drawing/2014/main" id="{95223243-876D-497E-8705-FB8E0A1BFC89}"/>
              </a:ext>
            </a:extLst>
          </p:cNvPr>
          <p:cNvSpPr txBox="1">
            <a:spLocks noGrp="1"/>
          </p:cNvSpPr>
          <p:nvPr>
            <p:ph type="title"/>
          </p:nvPr>
        </p:nvSpPr>
        <p:spPr>
          <a:xfrm>
            <a:off x="1695450" y="238126"/>
            <a:ext cx="3905251" cy="78105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4800" b="0" kern="1200" cap="none">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hu-HU" sz="1800" dirty="0">
                <a:solidFill>
                  <a:schemeClr val="tx1"/>
                </a:solidFill>
              </a:rPr>
              <a:t>Idősek napi rendezvények, programok</a:t>
            </a:r>
          </a:p>
        </p:txBody>
      </p:sp>
      <p:pic>
        <p:nvPicPr>
          <p:cNvPr id="14342" name="Picture 6" descr="Lehet, hogy egy kép erről: 1 személy">
            <a:extLst>
              <a:ext uri="{FF2B5EF4-FFF2-40B4-BE49-F238E27FC236}">
                <a16:creationId xmlns:a16="http://schemas.microsoft.com/office/drawing/2014/main" id="{B12C3E1F-6D22-4677-A8E1-7BE1B97339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0040" y="4091150"/>
            <a:ext cx="2058916" cy="2734251"/>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Lehet, hogy egy kép erről: 11 ember">
            <a:extLst>
              <a:ext uri="{FF2B5EF4-FFF2-40B4-BE49-F238E27FC236}">
                <a16:creationId xmlns:a16="http://schemas.microsoft.com/office/drawing/2014/main" id="{39A19C6B-1419-471B-80CA-630221E63F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68731" y="223972"/>
            <a:ext cx="5031020" cy="2652720"/>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Lehet, hogy egy kép erről: 4 ember, asztal és tömeg">
            <a:extLst>
              <a:ext uri="{FF2B5EF4-FFF2-40B4-BE49-F238E27FC236}">
                <a16:creationId xmlns:a16="http://schemas.microsoft.com/office/drawing/2014/main" id="{0C666DD1-03D7-4A7C-B8CF-47484519AC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1590" y="1019176"/>
            <a:ext cx="3145500" cy="2410275"/>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Lehet, hogy egy kép erről: 12 ember">
            <a:extLst>
              <a:ext uri="{FF2B5EF4-FFF2-40B4-BE49-F238E27FC236}">
                <a16:creationId xmlns:a16="http://schemas.microsoft.com/office/drawing/2014/main" id="{CAA49442-BCDC-4F56-9F23-B57A39C896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80341" y="2876692"/>
            <a:ext cx="3401041" cy="3401041"/>
          </a:xfrm>
          <a:prstGeom prst="rect">
            <a:avLst/>
          </a:prstGeom>
          <a:noFill/>
          <a:extLst>
            <a:ext uri="{909E8E84-426E-40DD-AFC4-6F175D3DCCD1}">
              <a14:hiddenFill xmlns:a14="http://schemas.microsoft.com/office/drawing/2010/main">
                <a:solidFill>
                  <a:srgbClr val="FFFFFF"/>
                </a:solidFill>
              </a14:hiddenFill>
            </a:ext>
          </a:extLst>
        </p:spPr>
      </p:pic>
      <p:pic>
        <p:nvPicPr>
          <p:cNvPr id="1026" name="Kép 16">
            <a:extLst>
              <a:ext uri="{FF2B5EF4-FFF2-40B4-BE49-F238E27FC236}">
                <a16:creationId xmlns:a16="http://schemas.microsoft.com/office/drawing/2014/main" id="{49F51808-8A39-47CC-8558-972E1FC82A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7012" y="3637184"/>
            <a:ext cx="3035492" cy="275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3420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3618AAF-BF89-4CE0-902A-ECD22AD66287}"/>
              </a:ext>
            </a:extLst>
          </p:cNvPr>
          <p:cNvSpPr>
            <a:spLocks noGrp="1"/>
          </p:cNvSpPr>
          <p:nvPr>
            <p:ph type="title"/>
          </p:nvPr>
        </p:nvSpPr>
        <p:spPr>
          <a:xfrm>
            <a:off x="1838326" y="409575"/>
            <a:ext cx="3190874" cy="457200"/>
          </a:xfrm>
        </p:spPr>
        <p:txBody>
          <a:bodyPr>
            <a:normAutofit/>
          </a:bodyPr>
          <a:lstStyle/>
          <a:p>
            <a:r>
              <a:rPr lang="hu-HU" sz="2000" b="1" dirty="0"/>
              <a:t>Adományok</a:t>
            </a:r>
            <a:r>
              <a:rPr lang="hu-HU" sz="2000" dirty="0"/>
              <a:t> </a:t>
            </a:r>
            <a:r>
              <a:rPr lang="hu-HU" sz="2000" b="1" dirty="0"/>
              <a:t>közvetítése</a:t>
            </a:r>
          </a:p>
        </p:txBody>
      </p:sp>
      <p:pic>
        <p:nvPicPr>
          <p:cNvPr id="9222" name="Picture 6" descr="Nincs elérhető leírás.">
            <a:extLst>
              <a:ext uri="{FF2B5EF4-FFF2-40B4-BE49-F238E27FC236}">
                <a16:creationId xmlns:a16="http://schemas.microsoft.com/office/drawing/2014/main" id="{EA0F54EE-DED1-4798-97CD-CD06D9FA1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920" y="1177487"/>
            <a:ext cx="4297602" cy="3223201"/>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Nincs elérhető leírás.">
            <a:extLst>
              <a:ext uri="{FF2B5EF4-FFF2-40B4-BE49-F238E27FC236}">
                <a16:creationId xmlns:a16="http://schemas.microsoft.com/office/drawing/2014/main" id="{6784C026-5464-4DDD-920A-A1F8242159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4219" y="3471563"/>
            <a:ext cx="3007567" cy="33864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Nincs elérhető leírás.">
            <a:extLst>
              <a:ext uri="{FF2B5EF4-FFF2-40B4-BE49-F238E27FC236}">
                <a16:creationId xmlns:a16="http://schemas.microsoft.com/office/drawing/2014/main" id="{A153FB54-A84B-4C22-98BF-059C7BE197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299" y="3471563"/>
            <a:ext cx="4279818" cy="3209864"/>
          </a:xfrm>
          <a:prstGeom prst="rect">
            <a:avLst/>
          </a:prstGeom>
          <a:noFill/>
          <a:extLst>
            <a:ext uri="{909E8E84-426E-40DD-AFC4-6F175D3DCCD1}">
              <a14:hiddenFill xmlns:a14="http://schemas.microsoft.com/office/drawing/2010/main">
                <a:solidFill>
                  <a:srgbClr val="FFFFFF"/>
                </a:solidFill>
              </a14:hiddenFill>
            </a:ext>
          </a:extLst>
        </p:spPr>
      </p:pic>
      <p:pic>
        <p:nvPicPr>
          <p:cNvPr id="5" name="Kép 4">
            <a:extLst>
              <a:ext uri="{FF2B5EF4-FFF2-40B4-BE49-F238E27FC236}">
                <a16:creationId xmlns:a16="http://schemas.microsoft.com/office/drawing/2014/main" id="{E5F402B1-DF18-5C38-01CF-56E88F89BD0F}"/>
              </a:ext>
            </a:extLst>
          </p:cNvPr>
          <p:cNvPicPr>
            <a:picLocks noChangeAspect="1"/>
          </p:cNvPicPr>
          <p:nvPr/>
        </p:nvPicPr>
        <p:blipFill>
          <a:blip r:embed="rId5"/>
          <a:stretch>
            <a:fillRect/>
          </a:stretch>
        </p:blipFill>
        <p:spPr>
          <a:xfrm rot="5400000">
            <a:off x="4905375" y="622589"/>
            <a:ext cx="3207327" cy="2405495"/>
          </a:xfrm>
          <a:prstGeom prst="rect">
            <a:avLst/>
          </a:prstGeom>
        </p:spPr>
      </p:pic>
      <p:pic>
        <p:nvPicPr>
          <p:cNvPr id="7" name="Kép 6">
            <a:extLst>
              <a:ext uri="{FF2B5EF4-FFF2-40B4-BE49-F238E27FC236}">
                <a16:creationId xmlns:a16="http://schemas.microsoft.com/office/drawing/2014/main" id="{EC55806D-2E1F-7705-EA29-F7478781C936}"/>
              </a:ext>
            </a:extLst>
          </p:cNvPr>
          <p:cNvPicPr>
            <a:picLocks noChangeAspect="1"/>
          </p:cNvPicPr>
          <p:nvPr/>
        </p:nvPicPr>
        <p:blipFill>
          <a:blip r:embed="rId6"/>
          <a:stretch>
            <a:fillRect/>
          </a:stretch>
        </p:blipFill>
        <p:spPr>
          <a:xfrm rot="5400000">
            <a:off x="8013927" y="2976860"/>
            <a:ext cx="4233791" cy="3175343"/>
          </a:xfrm>
          <a:prstGeom prst="rect">
            <a:avLst/>
          </a:prstGeom>
        </p:spPr>
      </p:pic>
      <p:pic>
        <p:nvPicPr>
          <p:cNvPr id="9" name="Picture 8" descr="Nincs elérhető leírás.">
            <a:extLst>
              <a:ext uri="{FF2B5EF4-FFF2-40B4-BE49-F238E27FC236}">
                <a16:creationId xmlns:a16="http://schemas.microsoft.com/office/drawing/2014/main" id="{83EDCD94-7E6C-42EC-998A-06C56F786F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32430" y="1662149"/>
            <a:ext cx="3586064" cy="288252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Nincs elérhető leírás.">
            <a:extLst>
              <a:ext uri="{FF2B5EF4-FFF2-40B4-BE49-F238E27FC236}">
                <a16:creationId xmlns:a16="http://schemas.microsoft.com/office/drawing/2014/main" id="{911FD0A2-DAB8-B55F-F710-1ADEFA8E9A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5592" y="41646"/>
            <a:ext cx="2725493" cy="2271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45623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462B531-8C44-4A59-88BB-0810740AD37A}"/>
              </a:ext>
            </a:extLst>
          </p:cNvPr>
          <p:cNvSpPr>
            <a:spLocks noGrp="1"/>
          </p:cNvSpPr>
          <p:nvPr>
            <p:ph type="title"/>
          </p:nvPr>
        </p:nvSpPr>
        <p:spPr>
          <a:xfrm>
            <a:off x="1571625" y="624109"/>
            <a:ext cx="9963149" cy="5871941"/>
          </a:xfrm>
        </p:spPr>
        <p:txBody>
          <a:bodyPr>
            <a:normAutofit fontScale="90000"/>
          </a:bodyPr>
          <a:lstStyle/>
          <a:p>
            <a:r>
              <a:rPr lang="hu-HU" dirty="0">
                <a:latin typeface="Times New Roman" panose="02020603050405020304" pitchFamily="18" charset="0"/>
                <a:cs typeface="Times New Roman" panose="02020603050405020304" pitchFamily="18" charset="0"/>
              </a:rPr>
              <a:t>Elérhetőségek:</a:t>
            </a:r>
            <a:br>
              <a:rPr lang="hu-HU" dirty="0">
                <a:latin typeface="Times New Roman" panose="02020603050405020304" pitchFamily="18" charset="0"/>
                <a:cs typeface="Times New Roman" panose="02020603050405020304" pitchFamily="18" charset="0"/>
              </a:rPr>
            </a:br>
            <a:br>
              <a:rPr lang="hu-HU" dirty="0"/>
            </a:br>
            <a:r>
              <a:rPr lang="hu-HU" sz="3100" dirty="0">
                <a:latin typeface="Times New Roman" panose="02020603050405020304" pitchFamily="18" charset="0"/>
                <a:cs typeface="Times New Roman" panose="02020603050405020304" pitchFamily="18" charset="0"/>
              </a:rPr>
              <a:t>Cím: </a:t>
            </a:r>
            <a:br>
              <a:rPr lang="hu-HU" sz="3100" dirty="0">
                <a:latin typeface="Times New Roman" panose="02020603050405020304" pitchFamily="18" charset="0"/>
                <a:cs typeface="Times New Roman" panose="02020603050405020304" pitchFamily="18" charset="0"/>
              </a:rPr>
            </a:br>
            <a:r>
              <a:rPr lang="hu-HU" sz="3100" dirty="0">
                <a:latin typeface="Times New Roman" panose="02020603050405020304" pitchFamily="18" charset="0"/>
                <a:cs typeface="Times New Roman" panose="02020603050405020304" pitchFamily="18" charset="0"/>
              </a:rPr>
              <a:t>Szegedi Kistérség Többcélú Társulása Szociális Szolgáltató Központ</a:t>
            </a:r>
            <a:br>
              <a:rPr lang="hu-HU" sz="3100" dirty="0">
                <a:latin typeface="Times New Roman" panose="02020603050405020304" pitchFamily="18" charset="0"/>
                <a:cs typeface="Times New Roman" panose="02020603050405020304" pitchFamily="18" charset="0"/>
              </a:rPr>
            </a:br>
            <a:br>
              <a:rPr lang="hu-HU" sz="3100" dirty="0">
                <a:latin typeface="Times New Roman" panose="02020603050405020304" pitchFamily="18" charset="0"/>
                <a:cs typeface="Times New Roman" panose="02020603050405020304" pitchFamily="18" charset="0"/>
              </a:rPr>
            </a:br>
            <a:r>
              <a:rPr lang="hu-HU" sz="3100" dirty="0">
                <a:latin typeface="Times New Roman" panose="02020603050405020304" pitchFamily="18" charset="0"/>
                <a:cs typeface="Times New Roman" panose="02020603050405020304" pitchFamily="18" charset="0"/>
              </a:rPr>
              <a:t>6758 Röszke, Rákóczi utca 22.</a:t>
            </a:r>
            <a:br>
              <a:rPr lang="hu-HU" sz="3100" dirty="0">
                <a:latin typeface="Times New Roman" panose="02020603050405020304" pitchFamily="18" charset="0"/>
                <a:cs typeface="Times New Roman" panose="02020603050405020304" pitchFamily="18" charset="0"/>
              </a:rPr>
            </a:br>
            <a:br>
              <a:rPr lang="hu-HU" sz="3100" dirty="0">
                <a:latin typeface="Times New Roman" panose="02020603050405020304" pitchFamily="18" charset="0"/>
                <a:cs typeface="Times New Roman" panose="02020603050405020304" pitchFamily="18" charset="0"/>
              </a:rPr>
            </a:br>
            <a:r>
              <a:rPr lang="hu-HU" sz="3100" dirty="0">
                <a:latin typeface="Times New Roman" panose="02020603050405020304" pitchFamily="18" charset="0"/>
                <a:cs typeface="Times New Roman" panose="02020603050405020304" pitchFamily="18" charset="0"/>
              </a:rPr>
              <a:t>Intézményvezető: Kónya Tünde</a:t>
            </a:r>
            <a:br>
              <a:rPr lang="hu-HU" sz="3100" dirty="0">
                <a:latin typeface="Times New Roman" panose="02020603050405020304" pitchFamily="18" charset="0"/>
                <a:cs typeface="Times New Roman" panose="02020603050405020304" pitchFamily="18" charset="0"/>
              </a:rPr>
            </a:br>
            <a:br>
              <a:rPr lang="hu-HU" sz="3100" dirty="0">
                <a:latin typeface="Times New Roman" panose="02020603050405020304" pitchFamily="18" charset="0"/>
                <a:cs typeface="Times New Roman" panose="02020603050405020304" pitchFamily="18" charset="0"/>
              </a:rPr>
            </a:br>
            <a:r>
              <a:rPr lang="hu-HU" sz="3100" dirty="0">
                <a:latin typeface="Times New Roman" panose="02020603050405020304" pitchFamily="18" charset="0"/>
                <a:cs typeface="Times New Roman" panose="02020603050405020304" pitchFamily="18" charset="0"/>
              </a:rPr>
              <a:t>Email: </a:t>
            </a:r>
            <a:r>
              <a:rPr lang="hu-HU" sz="3100" dirty="0">
                <a:solidFill>
                  <a:srgbClr val="00B0F0"/>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csalad@roszkenet.hu</a:t>
            </a:r>
            <a:br>
              <a:rPr lang="hu-HU" sz="3100" dirty="0">
                <a:latin typeface="Times New Roman" panose="02020603050405020304" pitchFamily="18" charset="0"/>
                <a:cs typeface="Times New Roman" panose="02020603050405020304" pitchFamily="18" charset="0"/>
              </a:rPr>
            </a:br>
            <a:br>
              <a:rPr lang="hu-HU" sz="3100" dirty="0">
                <a:latin typeface="Times New Roman" panose="02020603050405020304" pitchFamily="18" charset="0"/>
                <a:cs typeface="Times New Roman" panose="02020603050405020304" pitchFamily="18" charset="0"/>
              </a:rPr>
            </a:br>
            <a:r>
              <a:rPr lang="hu-HU" sz="3100" dirty="0">
                <a:latin typeface="Times New Roman" panose="02020603050405020304" pitchFamily="18" charset="0"/>
                <a:cs typeface="Times New Roman" panose="02020603050405020304" pitchFamily="18" charset="0"/>
              </a:rPr>
              <a:t>Telefon: 62/573-820</a:t>
            </a:r>
            <a:br>
              <a:rPr lang="hu-HU" sz="3100" dirty="0">
                <a:latin typeface="Times New Roman" panose="02020603050405020304" pitchFamily="18" charset="0"/>
                <a:cs typeface="Times New Roman" panose="02020603050405020304" pitchFamily="18" charset="0"/>
              </a:rPr>
            </a:br>
            <a:br>
              <a:rPr lang="hu-HU" sz="2800" dirty="0">
                <a:latin typeface="Times New Roman" panose="02020603050405020304" pitchFamily="18" charset="0"/>
                <a:cs typeface="Times New Roman" panose="02020603050405020304" pitchFamily="18" charset="0"/>
              </a:rPr>
            </a:br>
            <a:endParaRPr lang="hu-H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165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Szálak">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emplate>Wisp</Template>
  <TotalTime>350</TotalTime>
  <Words>1066</Words>
  <Application>Microsoft Office PowerPoint</Application>
  <PresentationFormat>Szélesvásznú</PresentationFormat>
  <Paragraphs>74</Paragraphs>
  <Slides>18</Slides>
  <Notes>0</Notes>
  <HiddenSlides>0</HiddenSlides>
  <MMClips>0</MMClips>
  <ScaleCrop>false</ScaleCrop>
  <HeadingPairs>
    <vt:vector size="6" baseType="variant">
      <vt:variant>
        <vt:lpstr>Használt betűtípusok</vt:lpstr>
      </vt:variant>
      <vt:variant>
        <vt:i4>5</vt:i4>
      </vt:variant>
      <vt:variant>
        <vt:lpstr>Téma</vt:lpstr>
      </vt:variant>
      <vt:variant>
        <vt:i4>1</vt:i4>
      </vt:variant>
      <vt:variant>
        <vt:lpstr>Diacímek</vt:lpstr>
      </vt:variant>
      <vt:variant>
        <vt:i4>18</vt:i4>
      </vt:variant>
    </vt:vector>
  </HeadingPairs>
  <TitlesOfParts>
    <vt:vector size="24" baseType="lpstr">
      <vt:lpstr>Arial</vt:lpstr>
      <vt:lpstr>Calibri</vt:lpstr>
      <vt:lpstr>Century Gothic</vt:lpstr>
      <vt:lpstr>Times New Roman</vt:lpstr>
      <vt:lpstr>Wingdings 3</vt:lpstr>
      <vt:lpstr>Szálak</vt:lpstr>
      <vt:lpstr>PowerPoint-bemutató</vt:lpstr>
      <vt:lpstr>Az Intézmény által ellátott települések</vt:lpstr>
      <vt:lpstr>PowerPoint-bemutató</vt:lpstr>
      <vt:lpstr>PowerPoint-bemutató</vt:lpstr>
      <vt:lpstr>PowerPoint-bemutató</vt:lpstr>
      <vt:lpstr>PowerPoint-bemutató</vt:lpstr>
      <vt:lpstr>PowerPoint-bemutató</vt:lpstr>
      <vt:lpstr>A szolgáltatás célja, feladata Legalább napi egyszeri meleg étkezéséről történő gondoskodás, azon rászorultak részére, akik azt önmaguk, illetve ellátottjaik részére tartósan, vagy átmeneti jelleggel nem képesek biztosítani.   A településen élő fogyatékos személyek, pszichiátriai betegek, hajléktalan személyek, szenvedélybetegek, illetve koruk vagy egészségi állapotuk miatt rászorultak részére lehetőséget kell nyújtani az étkeztetés igénybevételére, illetve segítséget kell nyújtani a saját lakóhelyükön történő étkezés biztosítására.  Az étkeztetés a jogszabályi feltételeknek megfelelően, a célként megfogalmazott alapvető biológiai szükséglet kielégítésének, a napi ebéd szociális szolgáltatás formájában történő biztosítása. </vt:lpstr>
      <vt:lpstr>A szolgáltatás célja, feladata A szolgáltatás célja az ellátást igénybe vevő önálló életvitelének fenntartása szükségleteinek megfelelően oly módon, hogy fizikai, mentális, szociális szükséglete saját környezetében, életkorának, élethelyzetének és egészségi állapotának megfelelően, meglévő képességeinek fenntartásával és fejlesztésével biztosítva legyen.  Feladata:  az ellátást igénybe vevővel segítő kapcsolat kialakítása, és fenntartása, az orvos előírása szerinti alapvető gondozási és ápolási feladatok ellátása, a személyi és lakókörnyezeti higiéné megtartásában, háztartásának vitelében való közreműködés, segítségnyújtás az ellátást igénybe vevőnek a környezetével való kapcsolattartásában, az ellátottat érintő veszélyhelyzet megelőzése, a kialakult veszélyhelyzet elhárítása, szabadidős, foglalkoztató és rehabilitációs programok szervezésében való részvétel, az ellátást igénybe vevő segítése a számukra szükséges szociális ellátásokhoz való hozzájutásban, szükség esetén a bentlakásos szociális intézménybe történő beköltözés segítése.  </vt:lpstr>
      <vt:lpstr>A szolgáltatás célja, feladata  A nappali ellátás szociális és mentális támogatásra szoruló, önmaguk ellátására részben képes időskorúak napközbeni gondozására szolgál.  Lehetőséget biztosít a napközbeni tartózkodásra, társas kapcsolatok kialakítására, valamint alapvető higiéniai szükségletek kielégítésére irányul, az igénybe vevők részére napi életritmust biztosító, közösségi szolgáltatásokat szervez.  A nappali ellátás működése során a legfontosabb cél az idős korosztály életminőségének javítása, az idősekről alkotott kép formálása, a generációk közötti kapcsolatok erősítése, kulturális- sport szabadidős tevékenységek szervezése.  Ezzel együtt fontos az egészséges idősödés megélésének elősegítése, hiszen ez függ az egyénre jellemző folyamatok minőségétől, a test és lélek öregedéséhez való alkalmazkodástól, tanulási képességtől, önellátás mértékétől, aktivitástól, a világgal való kapcsolattól.   Az idősek nappali ellátásának szolgáltatásai: - szabadidős programok szervezése, - egészségügyi alapellátás megszervezése, - szakosított ellátáshoz való hozzájutás segítése, - hivatalos ügyek intézésének a segítése, - életvitelre vonatkozó tanácsadás, - mentális segítségnyújtás, tanácsadás </vt:lpstr>
      <vt:lpstr>Tanyagondnoki szolgálat</vt:lpstr>
      <vt:lpstr>                 A szolgáltatás célja, feladata:  az egyén, család, csoport, közösség szociális és mentálhigiénés problémáinak kezelésében és megoldásában való közreműködés a szociális munka eszközrendszerével.   Feladatai:  Figyelemmel kíséri a lakosság szociális, mentális helyzetét, jelzi a fenntartó és a szakmai szervezetek felé a nagy számban előforduló problémákat. Információt nyújt az ellátási formákról és azok igénybevételének módjairól, valamint segítséget nyújt szociális ügyek vitelében. Észlelő-jelzőrendszert működtet a veszélyeztetettség és krízishelyzet kiszűrése érdekében. Segítséget nyújt a kialakult krízishelyzet feloldásában (krízisintervenció). Szociális, mentálhigiénés, pszichológiai, jogi tanácsadást szervez. Közreműködik a családi konfliktusok rendezésében. Elősegíti és ösztönzi a humán jellegű civil kezdeményezéseket. Szociális esetmunkát, családgondozást végez. Kezdeményezi és összefogja a közérdekű vagy konkrét célú lakossági felajánlásokat és gyűjtési akciókat.                   </vt:lpstr>
      <vt:lpstr> A szolgáltatás célja, feladata:  a gyermek testi, értelmi, érzelmi, erkölcsi fejlődésének, jólétének, a családban történő nevelésének elősegítése, a veszélyeztetettségének megelőzése és kialakult veszélyeztetettségének megszüntetése valamint a gyermek családból történő kiemelésének a megelőzése, a családjából kiemelt gyermek visszahelyezése.  Főbb területei: • a gyermek testi-lelki egészségének és családban történő nevelésének elősegítése, • a gyermek veszélyeztetettségének megelőzése, gyermekvédelmi jelzőrendszer működtetése • a kialakult veszélyeztetettség megszüntetése, családgondozás, szociális esetmunka • a családból kiemelt gyermek visszahelyezésének segítése • a gyermek családjába történő visszailleszkedése érdekében végzett szociális segítőmunka, • pszichológiai, családvédelmi, jogi, mentálhigiénés tanácsadás, • fejlesztés, felzárkóztatás, prevenciós csoportok szervezése, • programszervezés, nyári táborok, prevenciós programok • speciális szolgáltatások: - iskolai szociális munka • természetbeni juttatások közvetítése   </vt:lpstr>
      <vt:lpstr>Rendezvények programok</vt:lpstr>
      <vt:lpstr>Nyári táborok</vt:lpstr>
      <vt:lpstr>Idősek napi rendezvények, programok</vt:lpstr>
      <vt:lpstr>Adományok közvetítése</vt:lpstr>
      <vt:lpstr>Elérhetőségek:  Cím:  Szegedi Kistérség Többcélú Társulása Szociális Szolgáltató Központ  6758 Röszke, Rákóczi utca 22.  Intézményvezető: Kónya Tünde  Email: csalad@roszkenet.hu  Telefon: 62/573-820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PowerPoint-bemutató</dc:title>
  <dc:creator>Tünde</dc:creator>
  <cp:lastModifiedBy>Office Kistérség</cp:lastModifiedBy>
  <cp:revision>25</cp:revision>
  <dcterms:created xsi:type="dcterms:W3CDTF">2024-02-12T13:08:43Z</dcterms:created>
  <dcterms:modified xsi:type="dcterms:W3CDTF">2024-02-12T21:12:53Z</dcterms:modified>
</cp:coreProperties>
</file>